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8"/>
  </p:notesMasterIdLst>
  <p:handoutMasterIdLst>
    <p:handoutMasterId r:id="rId29"/>
  </p:handoutMasterIdLst>
  <p:sldIdLst>
    <p:sldId id="350" r:id="rId2"/>
    <p:sldId id="353" r:id="rId3"/>
    <p:sldId id="356" r:id="rId4"/>
    <p:sldId id="339" r:id="rId5"/>
    <p:sldId id="357" r:id="rId6"/>
    <p:sldId id="359" r:id="rId7"/>
    <p:sldId id="358" r:id="rId8"/>
    <p:sldId id="360" r:id="rId9"/>
    <p:sldId id="361" r:id="rId10"/>
    <p:sldId id="380" r:id="rId11"/>
    <p:sldId id="363" r:id="rId12"/>
    <p:sldId id="376" r:id="rId13"/>
    <p:sldId id="364" r:id="rId14"/>
    <p:sldId id="365" r:id="rId15"/>
    <p:sldId id="367" r:id="rId16"/>
    <p:sldId id="381" r:id="rId17"/>
    <p:sldId id="368" r:id="rId18"/>
    <p:sldId id="370" r:id="rId19"/>
    <p:sldId id="371" r:id="rId20"/>
    <p:sldId id="372" r:id="rId21"/>
    <p:sldId id="378" r:id="rId22"/>
    <p:sldId id="377" r:id="rId23"/>
    <p:sldId id="373" r:id="rId24"/>
    <p:sldId id="375" r:id="rId25"/>
    <p:sldId id="374" r:id="rId26"/>
    <p:sldId id="351" r:id="rId2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AFC"/>
    <a:srgbClr val="5B9CD5"/>
    <a:srgbClr val="FAA61A"/>
    <a:srgbClr val="003C68"/>
    <a:srgbClr val="C8E4AF"/>
    <a:srgbClr val="A6CE95"/>
    <a:srgbClr val="9FD5C6"/>
    <a:srgbClr val="2F9658"/>
    <a:srgbClr val="00467F"/>
    <a:srgbClr val="397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1" autoAdjust="0"/>
    <p:restoredTop sz="95137" autoAdjust="0"/>
  </p:normalViewPr>
  <p:slideViewPr>
    <p:cSldViewPr snapToGrid="0" showGuides="1">
      <p:cViewPr varScale="1">
        <p:scale>
          <a:sx n="140" d="100"/>
          <a:sy n="140" d="100"/>
        </p:scale>
        <p:origin x="5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16CC0F-3E16-0C48-83CA-42351AB2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6B4D-25CD-B84F-B100-CC511C7837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EB6791-5CE1-A144-85FF-3A54CAE88D2C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8D97-C13F-9A44-B1BB-58F9D4AC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AA9A-5A4B-F74E-961A-420255C92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C8CFC7-FC2D-434B-8AF3-3B8FD6DD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30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8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</a:t>
            </a:r>
            <a:r>
              <a:rPr lang="en-US" baseline="0" dirty="0"/>
              <a:t> be SE not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or more PSUs – for</a:t>
            </a:r>
            <a:r>
              <a:rPr lang="en-US" baseline="0" dirty="0"/>
              <a:t> variance and also b/c a lot of variation within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problem in larger</a:t>
            </a:r>
            <a:r>
              <a:rPr lang="en-US" baseline="0" dirty="0"/>
              <a:t> context – e.g., disruptions due to COVID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IRT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7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Intentionally</a:t>
            </a:r>
            <a:r>
              <a:rPr lang="en-US" baseline="0" dirty="0"/>
              <a:t> separated in case needed to stop supplement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know the real probabilities</a:t>
            </a:r>
            <a:r>
              <a:rPr lang="en-US" baseline="0" dirty="0"/>
              <a:t> – including for the PSUs so couldn’t use PSU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Limiting variance due to unequal</a:t>
            </a:r>
            <a:r>
              <a:rPr lang="en-US" baseline="0" dirty="0"/>
              <a:t> weights</a:t>
            </a:r>
            <a:endParaRPr lang="en-US" dirty="0"/>
          </a:p>
          <a:p>
            <a:r>
              <a:rPr lang="en-US" dirty="0"/>
              <a:t>“calibration variables” -- Including the calibration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5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Decided not to rake by major strata because the control totals need to be derived at state level. PUMAs can cross stratum boundaries.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4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660137"/>
            <a:ext cx="6231116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052698"/>
            <a:ext cx="3886200" cy="20187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207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429768" y="3124753"/>
            <a:ext cx="7886700" cy="14342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780CAE-BFE4-92F4-DF30-BBCF7921D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744585" y="951706"/>
            <a:ext cx="7897935" cy="693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DC653EB-D746-4D11-7244-3EAFB81ED2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59177" y="1727200"/>
            <a:ext cx="7583343" cy="96129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1BEE5FB-E03A-40E7-C722-27E7B0F10C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44585" y="2889922"/>
            <a:ext cx="7897935" cy="693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407B1706-0703-4ED3-F916-292CB6C59EC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059177" y="3665416"/>
            <a:ext cx="7583343" cy="96129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F2F1EF-7067-1D36-8936-8A8A9B64C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385212-133B-4049-B7C0-389F1369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"/>
            <a:ext cx="8389395" cy="578684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804" y="746207"/>
            <a:ext cx="399592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4" y="1364141"/>
            <a:ext cx="3995928" cy="3280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889" y="746207"/>
            <a:ext cx="399816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889" y="1364141"/>
            <a:ext cx="3998166" cy="3280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C1A3AF4-C253-1A7A-2FFA-1791C57552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F72CCB-8DDD-761E-0CCD-E93E5FF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"/>
            <a:ext cx="8389395" cy="578684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283" y="860158"/>
            <a:ext cx="1308485" cy="1308486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0729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763557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67041" y="854102"/>
            <a:ext cx="1314541" cy="1314542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3487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6315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2233" y="852502"/>
            <a:ext cx="1316141" cy="1316142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58679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91507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0AC8925-8DA1-165D-DB67-D1395ED37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umn with Highlights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643" y="810584"/>
            <a:ext cx="8291257" cy="420688"/>
          </a:xfrm>
        </p:spPr>
        <p:txBody>
          <a:bodyPr/>
          <a:lstStyle>
            <a:lvl1pPr marL="57150" indent="0">
              <a:buFont typeface="Arial" panose="020B0604020202020204" pitchFamily="34" charset="0"/>
              <a:buNone/>
              <a:defRPr sz="1500">
                <a:solidFill>
                  <a:srgbClr val="11457A"/>
                </a:solidFill>
              </a:defRPr>
            </a:lvl1pPr>
            <a:lvl2pPr marL="288925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1028700" indent="0">
              <a:buFont typeface="Arial" panose="020B0604020202020204" pitchFamily="34" charset="0"/>
              <a:buNone/>
              <a:defRPr sz="1400"/>
            </a:lvl4pPr>
            <a:lvl5pPr marL="13716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7021" y="1431985"/>
            <a:ext cx="6532133" cy="3175575"/>
          </a:xfrm>
        </p:spPr>
        <p:txBody>
          <a:bodyPr/>
          <a:lstStyle>
            <a:lvl1pPr>
              <a:defRPr>
                <a:solidFill>
                  <a:srgbClr val="11457A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7721" y="1431985"/>
            <a:ext cx="1592630" cy="2381437"/>
          </a:xfrm>
          <a:solidFill>
            <a:srgbClr val="FAA61A">
              <a:alpha val="16000"/>
            </a:srgbClr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57150" indent="0">
              <a:lnSpc>
                <a:spcPct val="110000"/>
              </a:lnSpc>
              <a:buNone/>
              <a:defRPr sz="1300"/>
            </a:lvl1pPr>
            <a:lvl2pPr marL="288925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10A410C-0BA4-5E28-F872-883A617C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00" y="812431"/>
            <a:ext cx="2949178" cy="1166649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744900" y="2001744"/>
            <a:ext cx="2949178" cy="233481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3899267" y="824307"/>
            <a:ext cx="4924100" cy="3983731"/>
          </a:xfrm>
          <a:ln w="6350">
            <a:solidFill>
              <a:schemeClr val="accent1"/>
            </a:solidFill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7B63C4-3ED4-8D4A-AE01-158A20F05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72F909-DF42-2C00-D24C-68BE6955F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796693"/>
            <a:ext cx="539929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890" y="792401"/>
            <a:ext cx="1866892" cy="541986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90" y="2270565"/>
            <a:ext cx="1862140" cy="208053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52" y="1380183"/>
            <a:ext cx="5987889" cy="3009632"/>
          </a:xfr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A7D67A-E753-3E89-8726-E8147A423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890" y="792401"/>
            <a:ext cx="1866892" cy="541986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90" y="2270565"/>
            <a:ext cx="1862140" cy="208053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52" y="1380183"/>
            <a:ext cx="5987889" cy="3009632"/>
          </a:xfr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A7D67A-E753-3E89-8726-E8147A423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89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789" y="2235079"/>
            <a:ext cx="2089913" cy="21666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231775" indent="-231775">
              <a:buClr>
                <a:srgbClr val="00467F"/>
              </a:buClr>
              <a:buFont typeface="Wingdings" pitchFamily="2" charset="2"/>
              <a:buChar char="§"/>
              <a:tabLst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42292E-97F9-A915-1AEA-37322F5B2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458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quired Conclu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SCLAIMER MESSAGE">
            <a:extLst>
              <a:ext uri="{FF2B5EF4-FFF2-40B4-BE49-F238E27FC236}">
                <a16:creationId xmlns:a16="http://schemas.microsoft.com/office/drawing/2014/main" id="{41D08D51-E8E4-DF3E-FF57-C162FE73D749}"/>
              </a:ext>
            </a:extLst>
          </p:cNvPr>
          <p:cNvSpPr txBox="1"/>
          <p:nvPr userDrawn="1"/>
        </p:nvSpPr>
        <p:spPr>
          <a:xfrm>
            <a:off x="0" y="-273327"/>
            <a:ext cx="9143999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DO NOT DELETE THIS SLIDE</a:t>
            </a:r>
          </a:p>
        </p:txBody>
      </p:sp>
      <p:sp>
        <p:nvSpPr>
          <p:cNvPr id="18" name="Logo 1" descr="Westat logo.&#10;Improving Lives Through Research®">
            <a:extLst>
              <a:ext uri="{FF2B5EF4-FFF2-40B4-BE49-F238E27FC236}">
                <a16:creationId xmlns:a16="http://schemas.microsoft.com/office/drawing/2014/main" id="{52D5A4C9-A44E-59DE-4A04-41AC10D8A0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" y="113505"/>
            <a:ext cx="832252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0602" y="1233134"/>
            <a:ext cx="1870711" cy="958524"/>
          </a:xfrm>
        </p:spPr>
        <p:txBody>
          <a:bodyPr anchor="t" anchorCtr="0"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652938-1768-98C1-9A13-5BFF1B49C18C}"/>
              </a:ext>
            </a:extLst>
          </p:cNvPr>
          <p:cNvCxnSpPr>
            <a:cxnSpLocks/>
          </p:cNvCxnSpPr>
          <p:nvPr userDrawn="1"/>
        </p:nvCxnSpPr>
        <p:spPr>
          <a:xfrm>
            <a:off x="2424585" y="1177699"/>
            <a:ext cx="0" cy="3064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/>
          <p:cNvSpPr>
            <a:spLocks noGrp="1"/>
          </p:cNvSpPr>
          <p:nvPr userDrawn="1">
            <p:ph idx="1"/>
          </p:nvPr>
        </p:nvSpPr>
        <p:spPr>
          <a:xfrm>
            <a:off x="2696506" y="1252574"/>
            <a:ext cx="5820035" cy="25618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westat.com">
            <a:extLst>
              <a:ext uri="{FF2B5EF4-FFF2-40B4-BE49-F238E27FC236}">
                <a16:creationId xmlns:a16="http://schemas.microsoft.com/office/drawing/2014/main" id="{7B3B440E-8C95-568E-C9D3-D3C5C8E240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1153" y="3552379"/>
            <a:ext cx="1660525" cy="312737"/>
          </a:xfrm>
        </p:spPr>
        <p:txBody>
          <a:bodyPr lIns="0"/>
          <a:lstStyle>
            <a:lvl1pPr marL="57150" indent="0">
              <a:buNone/>
              <a:defRPr sz="1200" b="1"/>
            </a:lvl1pPr>
          </a:lstStyle>
          <a:p>
            <a:pPr lvl="0"/>
            <a:r>
              <a:rPr lang="en-US" dirty="0" err="1"/>
              <a:t>westat.com</a:t>
            </a:r>
            <a:endParaRPr lang="en-US" dirty="0"/>
          </a:p>
        </p:txBody>
      </p:sp>
      <p:pic>
        <p:nvPicPr>
          <p:cNvPr id="14" name="Social Media Icons">
            <a:extLst>
              <a:ext uri="{FF2B5EF4-FFF2-40B4-BE49-F238E27FC236}">
                <a16:creationId xmlns:a16="http://schemas.microsoft.com/office/drawing/2014/main" id="{7C3579C6-8F21-3C4A-8A73-02850E768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02" y="3956419"/>
            <a:ext cx="1444752" cy="265701"/>
          </a:xfrm>
          <a:prstGeom prst="rect">
            <a:avLst/>
          </a:prstGeom>
        </p:spPr>
      </p:pic>
      <p:sp>
        <p:nvSpPr>
          <p:cNvPr id="11" name="Picture Placeholder 3b"/>
          <p:cNvSpPr>
            <a:spLocks noGrp="1"/>
          </p:cNvSpPr>
          <p:nvPr userDrawn="1">
            <p:ph type="pic" sz="quarter" idx="13"/>
          </p:nvPr>
        </p:nvSpPr>
        <p:spPr>
          <a:xfrm>
            <a:off x="569504" y="3960015"/>
            <a:ext cx="260349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20" name="Picture Placeholder 3b"/>
          <p:cNvSpPr>
            <a:spLocks noGrp="1"/>
          </p:cNvSpPr>
          <p:nvPr>
            <p:ph type="pic" sz="quarter" idx="14"/>
          </p:nvPr>
        </p:nvSpPr>
        <p:spPr>
          <a:xfrm>
            <a:off x="963208" y="3960015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1" name="Picture Placeholder 3b"/>
          <p:cNvSpPr>
            <a:spLocks noGrp="1"/>
          </p:cNvSpPr>
          <p:nvPr>
            <p:ph type="pic" sz="quarter" idx="15"/>
          </p:nvPr>
        </p:nvSpPr>
        <p:spPr>
          <a:xfrm>
            <a:off x="1350563" y="3960894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2" name="Picture Placeholder 3b"/>
          <p:cNvSpPr>
            <a:spLocks noGrp="1"/>
          </p:cNvSpPr>
          <p:nvPr>
            <p:ph type="pic" sz="quarter" idx="16"/>
          </p:nvPr>
        </p:nvSpPr>
        <p:spPr>
          <a:xfrm>
            <a:off x="1744268" y="3960894"/>
            <a:ext cx="260350" cy="264754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9" name="DISCLAIMER">
            <a:extLst>
              <a:ext uri="{FF2B5EF4-FFF2-40B4-BE49-F238E27FC236}">
                <a16:creationId xmlns:a16="http://schemas.microsoft.com/office/drawing/2014/main" id="{29CC5DE7-2208-A6FC-82DB-C712AB50D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289" y="4627000"/>
            <a:ext cx="6990541" cy="192506"/>
          </a:xfrm>
        </p:spPr>
        <p:txBody>
          <a:bodyPr/>
          <a:lstStyle>
            <a:lvl1pPr marL="6350" indent="0">
              <a:buNone/>
              <a:tabLst/>
              <a:defRPr sz="700" b="1" i="0"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Photos are for illustrative purposes only. All persons depicted, unless otherwise stated, are models.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AC728F-0636-A0BB-7395-0758AFC09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65541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458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and Content &amp; Sub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AB05AE-55E0-007E-B455-3E7217D35B4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3642" y="823211"/>
            <a:ext cx="8324409" cy="436971"/>
          </a:xfrm>
        </p:spPr>
        <p:txBody>
          <a:bodyPr/>
          <a:lstStyle>
            <a:lvl1pPr marL="57150" indent="0">
              <a:buClr>
                <a:srgbClr val="004F90"/>
              </a:buClr>
              <a:buFontTx/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260182"/>
            <a:ext cx="8324409" cy="3372541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-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269" y="1"/>
            <a:ext cx="8316017" cy="775328"/>
          </a:xfrm>
        </p:spPr>
        <p:txBody>
          <a:bodyPr anchor="ctr" anchorCtr="0"/>
          <a:lstStyle/>
          <a:p>
            <a:r>
              <a:rPr lang="en-US" dirty="0"/>
              <a:t>Click to edit two line Master title style</a:t>
            </a:r>
            <a:br>
              <a:rPr lang="en-US" dirty="0"/>
            </a:br>
            <a:r>
              <a:rPr lang="en-US" dirty="0"/>
              <a:t>Click to edit two line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052052"/>
            <a:ext cx="8081707" cy="3580671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CBE2-B236-30F8-A3C0-79C137A5A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021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-No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A1D02-3C33-5997-6CEF-7A97F65AB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0"/>
            <a:ext cx="9144553" cy="51431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5" y="1379947"/>
            <a:ext cx="7535879" cy="133726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7535878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467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-No Graphi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6E50F6-1905-6CEA-3E02-9B7C9BB36C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0"/>
            <a:ext cx="9144552" cy="51431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5" y="1379947"/>
            <a:ext cx="7535879" cy="133726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7535878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6" y="1411120"/>
            <a:ext cx="6470008" cy="1337269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4475422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052698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208" y="1052698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A7A11D-D1C4-C981-6EC2-059C6B12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81146" y="1"/>
            <a:ext cx="8389395" cy="5786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03088CD-941C-21E4-A1A2-14B0F17DB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883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643" y="806680"/>
            <a:ext cx="8328854" cy="382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8883612" y="4804475"/>
            <a:ext cx="320947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45" r:id="rId3"/>
    <p:sldLayoutId id="2147483736" r:id="rId4"/>
    <p:sldLayoutId id="2147483708" r:id="rId5"/>
    <p:sldLayoutId id="2147483732" r:id="rId6"/>
    <p:sldLayoutId id="2147483743" r:id="rId7"/>
    <p:sldLayoutId id="2147483733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39" r:id="rId15"/>
    <p:sldLayoutId id="2147483719" r:id="rId16"/>
    <p:sldLayoutId id="2147483744" r:id="rId17"/>
    <p:sldLayoutId id="2147483746" r:id="rId18"/>
    <p:sldLayoutId id="2147483721" r:id="rId19"/>
    <p:sldLayoutId id="214748372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17780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Clr>
          <a:srgbClr val="004F90"/>
        </a:buClr>
        <a:buSzPct val="110000"/>
        <a:buFont typeface="Wingdings" pitchFamily="2" charset="2"/>
        <a:buChar char="§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168275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7388" indent="-230188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Font typeface=".PingFang SC Regular"/>
        <a:buChar char="－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4F90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4" orient="horz" pos="660">
          <p15:clr>
            <a:srgbClr val="F26B43"/>
          </p15:clr>
        </p15:guide>
        <p15:guide id="6" orient="horz" pos="1620">
          <p15:clr>
            <a:srgbClr val="F26B43"/>
          </p15:clr>
        </p15:guide>
        <p15:guide id="8" orient="horz" pos="3132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1" orient="horz" pos="2748">
          <p15:clr>
            <a:srgbClr val="F26B43"/>
          </p15:clr>
        </p15:guide>
        <p15:guide id="12" pos="5568" userDrawn="1">
          <p15:clr>
            <a:srgbClr val="F26B43"/>
          </p15:clr>
        </p15:guide>
        <p15:guide id="13" orient="horz" pos="9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VandeKerckhove@westat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hyperlink" Target="https://www.westat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ID Bar" descr="Westat logo. Improving Lives Through Research®.">
            <a:extLst>
              <a:ext uri="{FF2B5EF4-FFF2-40B4-BE49-F238E27FC236}">
                <a16:creationId xmlns:a16="http://schemas.microsoft.com/office/drawing/2014/main" id="{7CEAC41E-FC61-377C-8103-3422D0E10B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CB528-1781-F108-3D3F-DA6946290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898" y="1368572"/>
            <a:ext cx="5681747" cy="1050432"/>
          </a:xfrm>
        </p:spPr>
        <p:txBody>
          <a:bodyPr/>
          <a:lstStyle/>
          <a:p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Utilizing Data from an Incomplete Sample to Supplement the Probability Sample for U.S. PIAAC Cycle II</a:t>
            </a:r>
            <a:endParaRPr lang="en-US" sz="22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9B5F-CE3F-9931-F859-3F6225602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899" y="2724497"/>
            <a:ext cx="6231116" cy="731283"/>
          </a:xfrm>
        </p:spPr>
        <p:txBody>
          <a:bodyPr/>
          <a:lstStyle/>
          <a:p>
            <a:r>
              <a:rPr lang="en-US" dirty="0"/>
              <a:t>Wendy Van de Kerckhove, Tom Krenzke, </a:t>
            </a:r>
            <a:br>
              <a:rPr lang="en-US" dirty="0"/>
            </a:br>
            <a:r>
              <a:rPr lang="en-US" dirty="0"/>
              <a:t>Benjamin Schneider, and Mike Kwanisai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A29FF-142C-C025-6C03-B1E5C2BB9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709" y="4374988"/>
            <a:ext cx="8318883" cy="657441"/>
          </a:xfrm>
        </p:spPr>
        <p:txBody>
          <a:bodyPr/>
          <a:lstStyle/>
          <a:p>
            <a:r>
              <a:rPr lang="en-US" dirty="0"/>
              <a:t>WESTAT @ JSM 2024 — Statistics and Data Science: Informing Policy and Countering Misinformation</a:t>
            </a:r>
          </a:p>
          <a:p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views presented are those of the author(s) and do not represent the views of any Government Agency/Department or Westat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b="1" dirty="0"/>
              <a:t>Calibration and compositing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Based on </a:t>
            </a:r>
            <a:r>
              <a:rPr lang="en-US" dirty="0" err="1"/>
              <a:t>Dever</a:t>
            </a:r>
            <a:r>
              <a:rPr lang="en-US" dirty="0"/>
              <a:t> (2018)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irect Access Storage 7">
            <a:extLst>
              <a:ext uri="{FF2B5EF4-FFF2-40B4-BE49-F238E27FC236}">
                <a16:creationId xmlns:a16="http://schemas.microsoft.com/office/drawing/2014/main" id="{F46981FF-F90A-C09E-BF8F-97B25DACFCE2}"/>
              </a:ext>
            </a:extLst>
          </p:cNvPr>
          <p:cNvSpPr/>
          <p:nvPr/>
        </p:nvSpPr>
        <p:spPr>
          <a:xfrm>
            <a:off x="7600335" y="2462087"/>
            <a:ext cx="1216152" cy="633712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900" b="1" dirty="0">
                <a:solidFill>
                  <a:schemeClr val="tx2"/>
                </a:solidFill>
              </a:rPr>
              <a:t>Combined </a:t>
            </a:r>
            <a:br>
              <a:rPr lang="en-US" sz="900" b="1" dirty="0">
                <a:solidFill>
                  <a:schemeClr val="tx2"/>
                </a:solidFill>
              </a:rPr>
            </a:br>
            <a:r>
              <a:rPr lang="en-US" sz="900" b="1" dirty="0">
                <a:solidFill>
                  <a:schemeClr val="tx2"/>
                </a:solidFill>
              </a:rPr>
              <a:t>sample</a:t>
            </a:r>
          </a:p>
        </p:txBody>
      </p:sp>
      <p:sp>
        <p:nvSpPr>
          <p:cNvPr id="9" name="Direct Access Storage 8">
            <a:extLst>
              <a:ext uri="{FF2B5EF4-FFF2-40B4-BE49-F238E27FC236}">
                <a16:creationId xmlns:a16="http://schemas.microsoft.com/office/drawing/2014/main" id="{383C09AA-6BB8-1396-9788-DE62B217CFC7}"/>
              </a:ext>
            </a:extLst>
          </p:cNvPr>
          <p:cNvSpPr/>
          <p:nvPr/>
        </p:nvSpPr>
        <p:spPr>
          <a:xfrm>
            <a:off x="502278" y="1660345"/>
            <a:ext cx="1216152" cy="633712"/>
          </a:xfrm>
          <a:prstGeom prst="flowChartMagneticDrum">
            <a:avLst/>
          </a:prstGeom>
          <a:solidFill>
            <a:srgbClr val="5B9C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900" b="1" dirty="0">
                <a:solidFill>
                  <a:schemeClr val="bg1"/>
                </a:solidFill>
              </a:rPr>
              <a:t>Core sample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4D3A69-862F-3DF8-F8AE-EEDE535FC800}"/>
              </a:ext>
            </a:extLst>
          </p:cNvPr>
          <p:cNvSpPr/>
          <p:nvPr/>
        </p:nvSpPr>
        <p:spPr>
          <a:xfrm>
            <a:off x="2039875" y="1756446"/>
            <a:ext cx="1042416" cy="441511"/>
          </a:xfrm>
          <a:prstGeom prst="rect">
            <a:avLst/>
          </a:prstGeom>
          <a:solidFill>
            <a:srgbClr val="5B9C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Base weights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BBBCB-46DB-7E48-3998-83CF61F141ED}"/>
              </a:ext>
            </a:extLst>
          </p:cNvPr>
          <p:cNvSpPr/>
          <p:nvPr/>
        </p:nvSpPr>
        <p:spPr>
          <a:xfrm>
            <a:off x="3445081" y="1756446"/>
            <a:ext cx="1038464" cy="441511"/>
          </a:xfrm>
          <a:prstGeom prst="rect">
            <a:avLst/>
          </a:prstGeom>
          <a:solidFill>
            <a:srgbClr val="5B9C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Nonresponse adjustments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73EB2-8747-1315-2CE2-9EA178AFC0CE}"/>
              </a:ext>
            </a:extLst>
          </p:cNvPr>
          <p:cNvSpPr/>
          <p:nvPr/>
        </p:nvSpPr>
        <p:spPr>
          <a:xfrm>
            <a:off x="4846334" y="1756446"/>
            <a:ext cx="1042416" cy="441511"/>
          </a:xfrm>
          <a:prstGeom prst="rect">
            <a:avLst/>
          </a:prstGeom>
          <a:solidFill>
            <a:srgbClr val="5B9C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Calibration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74B6DE-ECEA-6F2F-1CBE-23092D630040}"/>
              </a:ext>
            </a:extLst>
          </p:cNvPr>
          <p:cNvSpPr/>
          <p:nvPr/>
        </p:nvSpPr>
        <p:spPr>
          <a:xfrm>
            <a:off x="4854489" y="2558188"/>
            <a:ext cx="1038464" cy="441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Composite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9603B3-620D-F0F8-CED4-BBE47AA783D1}"/>
              </a:ext>
            </a:extLst>
          </p:cNvPr>
          <p:cNvSpPr/>
          <p:nvPr/>
        </p:nvSpPr>
        <p:spPr>
          <a:xfrm>
            <a:off x="6246108" y="2558188"/>
            <a:ext cx="1042416" cy="441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Raking and trimming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63DBA3-D12E-284E-6A23-D9DEA3E2BE1E}"/>
              </a:ext>
            </a:extLst>
          </p:cNvPr>
          <p:cNvSpPr/>
          <p:nvPr/>
        </p:nvSpPr>
        <p:spPr>
          <a:xfrm>
            <a:off x="2030241" y="3323795"/>
            <a:ext cx="1038464" cy="441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Weight of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A4631A-C1E0-E6B2-3428-B97D66D8C4FE}"/>
              </a:ext>
            </a:extLst>
          </p:cNvPr>
          <p:cNvSpPr/>
          <p:nvPr/>
        </p:nvSpPr>
        <p:spPr>
          <a:xfrm>
            <a:off x="4854489" y="3323795"/>
            <a:ext cx="1042416" cy="441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Calibration</a:t>
            </a:r>
          </a:p>
        </p:txBody>
      </p:sp>
      <p:sp>
        <p:nvSpPr>
          <p:cNvPr id="19" name="Direct Access Storage 18">
            <a:extLst>
              <a:ext uri="{FF2B5EF4-FFF2-40B4-BE49-F238E27FC236}">
                <a16:creationId xmlns:a16="http://schemas.microsoft.com/office/drawing/2014/main" id="{CE58439F-1DAA-0C7B-CF31-9ED150A7C976}"/>
              </a:ext>
            </a:extLst>
          </p:cNvPr>
          <p:cNvSpPr/>
          <p:nvPr/>
        </p:nvSpPr>
        <p:spPr>
          <a:xfrm>
            <a:off x="502278" y="3227694"/>
            <a:ext cx="1216152" cy="633712"/>
          </a:xfrm>
          <a:prstGeom prst="flowChartMagneticDru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900" b="1" dirty="0">
                <a:solidFill>
                  <a:schemeClr val="tx2"/>
                </a:solidFill>
              </a:rPr>
              <a:t>Supplemental </a:t>
            </a:r>
            <a:br>
              <a:rPr lang="en-US" sz="900" b="1" dirty="0">
                <a:solidFill>
                  <a:schemeClr val="tx2"/>
                </a:solidFill>
              </a:rPr>
            </a:br>
            <a:r>
              <a:rPr lang="en-US" sz="900" b="1" dirty="0">
                <a:solidFill>
                  <a:schemeClr val="tx2"/>
                </a:solidFill>
              </a:rPr>
              <a:t>respondents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B62DE5D-AAB2-79E4-249C-EF4855E13DB9}"/>
              </a:ext>
            </a:extLst>
          </p:cNvPr>
          <p:cNvSpPr/>
          <p:nvPr/>
        </p:nvSpPr>
        <p:spPr>
          <a:xfrm>
            <a:off x="1798740" y="1916105"/>
            <a:ext cx="160824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4807AE1-FAE5-737D-E6E0-37A58996998D}"/>
              </a:ext>
            </a:extLst>
          </p:cNvPr>
          <p:cNvSpPr/>
          <p:nvPr/>
        </p:nvSpPr>
        <p:spPr>
          <a:xfrm>
            <a:off x="3186422" y="1916105"/>
            <a:ext cx="160824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F48C1320-5277-84E2-5FE1-B3AEDC4A3FF7}"/>
              </a:ext>
            </a:extLst>
          </p:cNvPr>
          <p:cNvSpPr/>
          <p:nvPr/>
        </p:nvSpPr>
        <p:spPr>
          <a:xfrm>
            <a:off x="4592484" y="1916105"/>
            <a:ext cx="160824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37CDFB3-2E62-E191-E590-191A6D83B91B}"/>
              </a:ext>
            </a:extLst>
          </p:cNvPr>
          <p:cNvSpPr/>
          <p:nvPr/>
        </p:nvSpPr>
        <p:spPr>
          <a:xfrm>
            <a:off x="1798740" y="3469207"/>
            <a:ext cx="160824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DA6EED3-BC20-4495-67DB-0673034DDB3A}"/>
              </a:ext>
            </a:extLst>
          </p:cNvPr>
          <p:cNvSpPr/>
          <p:nvPr/>
        </p:nvSpPr>
        <p:spPr>
          <a:xfrm>
            <a:off x="7363254" y="2711036"/>
            <a:ext cx="160824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9EA9A5C2-1B50-099F-86A6-86595CC465EF}"/>
              </a:ext>
            </a:extLst>
          </p:cNvPr>
          <p:cNvSpPr/>
          <p:nvPr/>
        </p:nvSpPr>
        <p:spPr>
          <a:xfrm>
            <a:off x="3149662" y="3469207"/>
            <a:ext cx="1603646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D3061378-1035-28E8-A7E2-0A61E672469F}"/>
              </a:ext>
            </a:extLst>
          </p:cNvPr>
          <p:cNvSpPr/>
          <p:nvPr/>
        </p:nvSpPr>
        <p:spPr>
          <a:xfrm rot="5400000">
            <a:off x="5295515" y="2322621"/>
            <a:ext cx="160824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34FDA6A6-7A97-BBA0-4A8D-3654AD7682A8}"/>
              </a:ext>
            </a:extLst>
          </p:cNvPr>
          <p:cNvSpPr/>
          <p:nvPr/>
        </p:nvSpPr>
        <p:spPr>
          <a:xfrm rot="16200000">
            <a:off x="5295515" y="3094578"/>
            <a:ext cx="160824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2EB7B12F-3872-CBA9-1CBC-D6340384C5F4}"/>
              </a:ext>
            </a:extLst>
          </p:cNvPr>
          <p:cNvSpPr/>
          <p:nvPr/>
        </p:nvSpPr>
        <p:spPr>
          <a:xfrm>
            <a:off x="6007737" y="2711036"/>
            <a:ext cx="160824" cy="1470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Weights for Supplemental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806681"/>
            <a:ext cx="8328854" cy="2455751"/>
          </a:xfrm>
        </p:spPr>
        <p:txBody>
          <a:bodyPr/>
          <a:lstStyle/>
          <a:p>
            <a:r>
              <a:rPr lang="en-US" dirty="0"/>
              <a:t>Base weight of 1 with one-step calibration</a:t>
            </a:r>
          </a:p>
          <a:p>
            <a:pPr>
              <a:spcAft>
                <a:spcPts val="0"/>
              </a:spcAft>
            </a:pPr>
            <a:r>
              <a:rPr lang="en-US" dirty="0"/>
              <a:t>Considered alternative approaches, but...</a:t>
            </a:r>
          </a:p>
          <a:p>
            <a:pPr lvl="1">
              <a:spcAft>
                <a:spcPts val="0"/>
              </a:spcAft>
            </a:pPr>
            <a:r>
              <a:rPr lang="en-US" dirty="0"/>
              <a:t>Small non-probability sample combined with large probability sample</a:t>
            </a:r>
          </a:p>
          <a:p>
            <a:pPr lvl="1">
              <a:spcAft>
                <a:spcPts val="0"/>
              </a:spcAft>
            </a:pPr>
            <a:r>
              <a:rPr lang="en-US" dirty="0"/>
              <a:t>Bias less a concern than with large non-probability samples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Placed emphasis on limiting variance</a:t>
            </a:r>
          </a:p>
          <a:p>
            <a:r>
              <a:rPr lang="en-US" dirty="0"/>
              <a:t> </a:t>
            </a:r>
          </a:p>
          <a:p>
            <a:pPr marL="5715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02700"/>
              </p:ext>
            </p:extLst>
          </p:nvPr>
        </p:nvGraphicFramePr>
        <p:xfrm>
          <a:off x="703330" y="2810672"/>
          <a:ext cx="8059167" cy="166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751">
                  <a:extLst>
                    <a:ext uri="{9D8B030D-6E8A-4147-A177-3AD203B41FA5}">
                      <a16:colId xmlns:a16="http://schemas.microsoft.com/office/drawing/2014/main" val="2307422355"/>
                    </a:ext>
                  </a:extLst>
                </a:gridCol>
                <a:gridCol w="3533416">
                  <a:extLst>
                    <a:ext uri="{9D8B030D-6E8A-4147-A177-3AD203B41FA5}">
                      <a16:colId xmlns:a16="http://schemas.microsoft.com/office/drawing/2014/main" val="1385979300"/>
                    </a:ext>
                  </a:extLst>
                </a:gridCol>
              </a:tblGrid>
              <a:tr h="307761"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</a:pPr>
                      <a:r>
                        <a:rPr lang="en-US" sz="1600" kern="1200" dirty="0">
                          <a:solidFill>
                            <a:srgbClr val="11457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If...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</a:pPr>
                      <a:r>
                        <a:rPr lang="en-US" sz="1600" kern="1200" dirty="0">
                          <a:solidFill>
                            <a:srgbClr val="11457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Then...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32914"/>
                  </a:ext>
                </a:extLst>
              </a:tr>
              <a:tr h="594307">
                <a:tc>
                  <a:txBody>
                    <a:bodyPr/>
                    <a:lstStyle/>
                    <a:p>
                      <a:pPr marL="0" marR="0" lvl="0" indent="-53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>
                          <a:srgbClr val="004F9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11457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Inclusion in the supplemental sample </a:t>
                      </a:r>
                      <a:br>
                        <a:rPr lang="en-US" sz="1600" kern="1200" dirty="0">
                          <a:solidFill>
                            <a:srgbClr val="11457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600" kern="1200" dirty="0">
                          <a:solidFill>
                            <a:srgbClr val="11457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 independent of key survey outcomes after conditioning on the calibration variables</a:t>
                      </a:r>
                    </a:p>
                    <a:p>
                      <a:pPr marL="0" marR="0" lvl="0" indent="-53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>
                          <a:srgbClr val="004F9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11457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53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600"/>
                        </a:spcAft>
                        <a:buClr>
                          <a:srgbClr val="004F9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11457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Enables unbiased estimation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5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Pre-compositing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806680"/>
            <a:ext cx="3982128" cy="3826043"/>
          </a:xfrm>
        </p:spPr>
        <p:txBody>
          <a:bodyPr/>
          <a:lstStyle/>
          <a:p>
            <a:r>
              <a:rPr lang="en-US" dirty="0"/>
              <a:t>Post-stratified both samples to ACS population totals for age group by region by education</a:t>
            </a:r>
          </a:p>
          <a:p>
            <a:pPr lvl="1"/>
            <a:r>
              <a:rPr lang="en-US" b="1" dirty="0"/>
              <a:t>Age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To distinguish international target population vs U.S.-only</a:t>
            </a:r>
          </a:p>
          <a:p>
            <a:pPr lvl="1"/>
            <a:r>
              <a:rPr lang="en-US" b="1" dirty="0"/>
              <a:t>Region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Related to proportion </a:t>
            </a:r>
            <a:br>
              <a:rPr lang="en-US" dirty="0"/>
            </a:br>
            <a:r>
              <a:rPr lang="en-US" dirty="0"/>
              <a:t>of supplemental cases that </a:t>
            </a:r>
            <a:br>
              <a:rPr lang="en-US" dirty="0"/>
            </a:br>
            <a:r>
              <a:rPr lang="en-US" dirty="0"/>
              <a:t>were worked</a:t>
            </a:r>
          </a:p>
          <a:p>
            <a:pPr lvl="1"/>
            <a:r>
              <a:rPr lang="en-US" b="1" dirty="0"/>
              <a:t>Education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Related to proficiency</a:t>
            </a:r>
          </a:p>
          <a:p>
            <a:r>
              <a:rPr lang="en-US" dirty="0"/>
              <a:t>Excluded certainty PSUs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Placeholder 9">
            <a:extLst>
              <a:ext uri="{FF2B5EF4-FFF2-40B4-BE49-F238E27FC236}">
                <a16:creationId xmlns:a16="http://schemas.microsoft.com/office/drawing/2014/main" id="{63F567BC-14EC-1B58-3358-7B29F59D2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489672"/>
              </p:ext>
            </p:extLst>
          </p:nvPr>
        </p:nvGraphicFramePr>
        <p:xfrm>
          <a:off x="4362961" y="781295"/>
          <a:ext cx="4404249" cy="371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56">
                  <a:extLst>
                    <a:ext uri="{9D8B030D-6E8A-4147-A177-3AD203B41FA5}">
                      <a16:colId xmlns:a16="http://schemas.microsoft.com/office/drawing/2014/main" val="2033226499"/>
                    </a:ext>
                  </a:extLst>
                </a:gridCol>
                <a:gridCol w="923910">
                  <a:extLst>
                    <a:ext uri="{9D8B030D-6E8A-4147-A177-3AD203B41FA5}">
                      <a16:colId xmlns:a16="http://schemas.microsoft.com/office/drawing/2014/main" val="2560267010"/>
                    </a:ext>
                  </a:extLst>
                </a:gridCol>
                <a:gridCol w="727110">
                  <a:extLst>
                    <a:ext uri="{9D8B030D-6E8A-4147-A177-3AD203B41FA5}">
                      <a16:colId xmlns:a16="http://schemas.microsoft.com/office/drawing/2014/main" val="959121976"/>
                    </a:ext>
                  </a:extLst>
                </a:gridCol>
                <a:gridCol w="2235073">
                  <a:extLst>
                    <a:ext uri="{9D8B030D-6E8A-4147-A177-3AD203B41FA5}">
                      <a16:colId xmlns:a16="http://schemas.microsoft.com/office/drawing/2014/main" val="526585108"/>
                    </a:ext>
                  </a:extLst>
                </a:gridCol>
              </a:tblGrid>
              <a:tr h="464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Cell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Age group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Education level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401561"/>
                  </a:ext>
                </a:extLst>
              </a:tr>
              <a:tr h="365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16-65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88165"/>
                  </a:ext>
                </a:extLst>
              </a:tr>
              <a:tr h="365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720" marR="4572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16-65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290984"/>
                  </a:ext>
                </a:extLst>
              </a:tr>
              <a:tr h="458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16-65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Non-college graduates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79945"/>
                  </a:ext>
                </a:extLst>
              </a:tr>
              <a:tr h="365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16-65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College graduates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74747"/>
                  </a:ext>
                </a:extLst>
              </a:tr>
              <a:tr h="458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720" marR="4572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16-65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Non-college graduates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828873"/>
                  </a:ext>
                </a:extLst>
              </a:tr>
              <a:tr h="365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720" marR="4572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16-65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College graduates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08878"/>
                  </a:ext>
                </a:extLst>
              </a:tr>
              <a:tr h="458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720" marR="4572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66-74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Non-college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graduates</a:t>
                      </a:r>
                      <a:endParaRPr lang="en-US" sz="12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97920"/>
                  </a:ext>
                </a:extLst>
              </a:tr>
              <a:tr h="365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720" marR="4572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66-74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College graduates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3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Compositing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Composite weights for person </a:t>
                </a:r>
                <a:r>
                  <a:rPr lang="en-US" i="1" dirty="0" err="1"/>
                  <a:t>i</a:t>
                </a:r>
                <a:r>
                  <a:rPr lang="en-US" dirty="0"/>
                  <a:t> in domain </a:t>
                </a:r>
                <a:r>
                  <a:rPr lang="en-US" i="1" dirty="0"/>
                  <a:t>g </a:t>
                </a:r>
                <a:r>
                  <a:rPr lang="en-US" dirty="0"/>
                  <a:t>(in non-certainty PSUs)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i="1" dirty="0"/>
                  <a:t>C</a:t>
                </a:r>
                <a:r>
                  <a:rPr lang="en-US" dirty="0"/>
                  <a:t> = core sample</a:t>
                </a:r>
              </a:p>
              <a:p>
                <a:pPr lvl="1"/>
                <a:r>
                  <a:rPr lang="en-US" i="1" dirty="0"/>
                  <a:t>S</a:t>
                </a:r>
                <a:r>
                  <a:rPr lang="en-US" dirty="0"/>
                  <a:t> = supplemental sample</a:t>
                </a:r>
              </a:p>
              <a:p>
                <a:pPr lvl="1"/>
                <a:r>
                  <a:rPr lang="en-US" i="1" dirty="0"/>
                  <a:t>g</a:t>
                </a:r>
                <a:r>
                  <a:rPr lang="en-US" dirty="0"/>
                  <a:t> = age 16-65 by region and age 66-74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compositing factor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387" y="2885643"/>
            <a:ext cx="40741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Compositing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Compositing factor</a:t>
                </a:r>
              </a:p>
              <a:p>
                <a:pPr lvl="1"/>
                <a:r>
                  <a:rPr lang="en-US" dirty="0"/>
                  <a:t>Based on Krenzke and Mohadjer (2020)</a:t>
                </a:r>
              </a:p>
              <a:p>
                <a:pPr marL="2889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pPr lvl="1">
                  <a:spcBef>
                    <a:spcPts val="975"/>
                  </a:spcBef>
                </a:pPr>
                <a:r>
                  <a:rPr lang="en-US" dirty="0"/>
                  <a:t>Attempts to give more weight to the sample with lower MSE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/(1+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=</a:t>
                </a:r>
                <a:r>
                  <a:rPr lang="en-US" dirty="0"/>
                  <a:t> effective sample size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reflects variance</a:t>
                </a:r>
              </a:p>
              <a:p>
                <a:pPr lvl="1"/>
                <a:r>
                  <a:rPr lang="en-US" i="1" dirty="0"/>
                  <a:t>d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=</a:t>
                </a:r>
                <a:r>
                  <a:rPr lang="en-US" dirty="0"/>
                  <a:t> Kolmogorov-Smirnov statistic for detailed (9 category) educational attainment distribution (sample vs ACS)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reflects bias</a:t>
                </a:r>
              </a:p>
              <a:p>
                <a:pPr lvl="1"/>
                <a:r>
                  <a:rPr lang="en-US" dirty="0"/>
                  <a:t>g* = age group (16-65 or 66-74)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B6EB-6F82-CD8D-C0E4-AB20EE8B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Compositing 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Placeholder 9">
                <a:extLst>
                  <a:ext uri="{FF2B5EF4-FFF2-40B4-BE49-F238E27FC236}">
                    <a16:creationId xmlns:a16="http://schemas.microsoft.com/office/drawing/2014/main" id="{63F567BC-14EC-1B58-3358-7B29F59D2EE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01160762"/>
                  </p:ext>
                </p:extLst>
              </p:nvPr>
            </p:nvGraphicFramePr>
            <p:xfrm>
              <a:off x="552427" y="967274"/>
              <a:ext cx="8389395" cy="22562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4126">
                      <a:extLst>
                        <a:ext uri="{9D8B030D-6E8A-4147-A177-3AD203B41FA5}">
                          <a16:colId xmlns:a16="http://schemas.microsoft.com/office/drawing/2014/main" val="2033226499"/>
                        </a:ext>
                      </a:extLst>
                    </a:gridCol>
                    <a:gridCol w="673780">
                      <a:extLst>
                        <a:ext uri="{9D8B030D-6E8A-4147-A177-3AD203B41FA5}">
                          <a16:colId xmlns:a16="http://schemas.microsoft.com/office/drawing/2014/main" val="4251997414"/>
                        </a:ext>
                      </a:extLst>
                    </a:gridCol>
                    <a:gridCol w="928985">
                      <a:extLst>
                        <a:ext uri="{9D8B030D-6E8A-4147-A177-3AD203B41FA5}">
                          <a16:colId xmlns:a16="http://schemas.microsoft.com/office/drawing/2014/main" val="216858464"/>
                        </a:ext>
                      </a:extLst>
                    </a:gridCol>
                    <a:gridCol w="1340583">
                      <a:extLst>
                        <a:ext uri="{9D8B030D-6E8A-4147-A177-3AD203B41FA5}">
                          <a16:colId xmlns:a16="http://schemas.microsoft.com/office/drawing/2014/main" val="3238597698"/>
                        </a:ext>
                      </a:extLst>
                    </a:gridCol>
                    <a:gridCol w="1210044">
                      <a:extLst>
                        <a:ext uri="{9D8B030D-6E8A-4147-A177-3AD203B41FA5}">
                          <a16:colId xmlns:a16="http://schemas.microsoft.com/office/drawing/2014/main" val="344271834"/>
                        </a:ext>
                      </a:extLst>
                    </a:gridCol>
                    <a:gridCol w="920380">
                      <a:extLst>
                        <a:ext uri="{9D8B030D-6E8A-4147-A177-3AD203B41FA5}">
                          <a16:colId xmlns:a16="http://schemas.microsoft.com/office/drawing/2014/main" val="2560267010"/>
                        </a:ext>
                      </a:extLst>
                    </a:gridCol>
                    <a:gridCol w="895417">
                      <a:extLst>
                        <a:ext uri="{9D8B030D-6E8A-4147-A177-3AD203B41FA5}">
                          <a16:colId xmlns:a16="http://schemas.microsoft.com/office/drawing/2014/main" val="959121976"/>
                        </a:ext>
                      </a:extLst>
                    </a:gridCol>
                    <a:gridCol w="1006080">
                      <a:extLst>
                        <a:ext uri="{9D8B030D-6E8A-4147-A177-3AD203B41FA5}">
                          <a16:colId xmlns:a16="http://schemas.microsoft.com/office/drawing/2014/main" val="526585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Domain (g)</a:t>
                          </a: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58738" marR="0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baseline="0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baseline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 i="1" baseline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sz="1600" i="1" baseline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aseline="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baseline="0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baseline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 i="1" baseline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sz="1600" i="1" baseline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aseline="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sSubSup>
                                      <m:sSubSupPr>
                                        <m:ctrlP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600" i="1" baseline="-25000"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sup>
                                    </m:sSubSup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sSubSup>
                                      <m:sSubSupPr>
                                        <m:ctrlP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600" i="1" baseline="-25000"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sub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chemeClr val="accent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𝑆</m:t>
                                        </m:r>
                                      </m:sup>
                                    </m:sSubSup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 smtClean="0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4401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463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29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0.928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69881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554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34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0.931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4290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1562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1.02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0.919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8479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711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1.39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0.831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6174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768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67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1.29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1.03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0.036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0.084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0.906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28288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Placeholder 9">
                <a:extLst>
                  <a:ext uri="{FF2B5EF4-FFF2-40B4-BE49-F238E27FC236}">
                    <a16:creationId xmlns:a16="http://schemas.microsoft.com/office/drawing/2014/main" id="{63F567BC-14EC-1B58-3358-7B29F59D2EE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01160762"/>
                  </p:ext>
                </p:extLst>
              </p:nvPr>
            </p:nvGraphicFramePr>
            <p:xfrm>
              <a:off x="552427" y="967274"/>
              <a:ext cx="8389395" cy="22562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4126">
                      <a:extLst>
                        <a:ext uri="{9D8B030D-6E8A-4147-A177-3AD203B41FA5}">
                          <a16:colId xmlns:a16="http://schemas.microsoft.com/office/drawing/2014/main" val="2033226499"/>
                        </a:ext>
                      </a:extLst>
                    </a:gridCol>
                    <a:gridCol w="673780">
                      <a:extLst>
                        <a:ext uri="{9D8B030D-6E8A-4147-A177-3AD203B41FA5}">
                          <a16:colId xmlns:a16="http://schemas.microsoft.com/office/drawing/2014/main" val="4251997414"/>
                        </a:ext>
                      </a:extLst>
                    </a:gridCol>
                    <a:gridCol w="928985">
                      <a:extLst>
                        <a:ext uri="{9D8B030D-6E8A-4147-A177-3AD203B41FA5}">
                          <a16:colId xmlns:a16="http://schemas.microsoft.com/office/drawing/2014/main" val="216858464"/>
                        </a:ext>
                      </a:extLst>
                    </a:gridCol>
                    <a:gridCol w="1340583">
                      <a:extLst>
                        <a:ext uri="{9D8B030D-6E8A-4147-A177-3AD203B41FA5}">
                          <a16:colId xmlns:a16="http://schemas.microsoft.com/office/drawing/2014/main" val="3238597698"/>
                        </a:ext>
                      </a:extLst>
                    </a:gridCol>
                    <a:gridCol w="1210044">
                      <a:extLst>
                        <a:ext uri="{9D8B030D-6E8A-4147-A177-3AD203B41FA5}">
                          <a16:colId xmlns:a16="http://schemas.microsoft.com/office/drawing/2014/main" val="344271834"/>
                        </a:ext>
                      </a:extLst>
                    </a:gridCol>
                    <a:gridCol w="920380">
                      <a:extLst>
                        <a:ext uri="{9D8B030D-6E8A-4147-A177-3AD203B41FA5}">
                          <a16:colId xmlns:a16="http://schemas.microsoft.com/office/drawing/2014/main" val="2560267010"/>
                        </a:ext>
                      </a:extLst>
                    </a:gridCol>
                    <a:gridCol w="895417">
                      <a:extLst>
                        <a:ext uri="{9D8B030D-6E8A-4147-A177-3AD203B41FA5}">
                          <a16:colId xmlns:a16="http://schemas.microsoft.com/office/drawing/2014/main" val="959121976"/>
                        </a:ext>
                      </a:extLst>
                    </a:gridCol>
                    <a:gridCol w="1006080">
                      <a:extLst>
                        <a:ext uri="{9D8B030D-6E8A-4147-A177-3AD203B41FA5}">
                          <a16:colId xmlns:a16="http://schemas.microsoft.com/office/drawing/2014/main" val="526585108"/>
                        </a:ext>
                      </a:extLst>
                    </a:gridCol>
                  </a:tblGrid>
                  <a:tr h="40201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Domain (g)</a:t>
                          </a:r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910" t="-1515" r="-933333" b="-4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316" t="-1515" r="-581579" b="-4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455" t="-1515" r="-301818" b="-4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9799" t="-1515" r="-233668" b="-4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5960" t="-1515" r="-207947" b="-4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5170" t="-1515" r="-113605" b="-46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152" t="-1515" r="-1212" b="-4696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401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463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29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0.928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69881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554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34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0.931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4290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1562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1.02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0.919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8479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711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1.39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1.00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0.075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0.831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6174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45720" marR="4572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768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67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1.29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1.03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0.036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0.084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0.906</a:t>
                          </a:r>
                          <a:endParaRPr lang="en-US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3EA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2828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22AF1-2781-46A5-F2BE-B1A8DA76B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19E9-AFE0-2228-7716-BA579958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C665-6138-50BB-69EE-71045B01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1BBEB-ECD4-2D2C-6ED5-8134AB0F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</a:t>
            </a:r>
            <a:r>
              <a:rPr lang="en-US" dirty="0"/>
              <a:t>required by PIAAC data tools</a:t>
            </a:r>
          </a:p>
          <a:p>
            <a:r>
              <a:rPr lang="en-US" b="1" dirty="0"/>
              <a:t>Core sample</a:t>
            </a:r>
            <a:r>
              <a:rPr lang="en-US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 </a:t>
            </a:r>
            <a:r>
              <a:rPr lang="en-US" dirty="0"/>
              <a:t>44 replicates using BRR with Fay’s adjustment</a:t>
            </a:r>
          </a:p>
          <a:p>
            <a:r>
              <a:rPr lang="en-US" b="1" dirty="0"/>
              <a:t>Supplemental sample</a:t>
            </a:r>
          </a:p>
          <a:p>
            <a:pPr lvl="1"/>
            <a:r>
              <a:rPr lang="en-US" dirty="0"/>
              <a:t>Created 14 variance strata/units </a:t>
            </a:r>
          </a:p>
          <a:p>
            <a:pPr lvl="2"/>
            <a:r>
              <a:rPr lang="en-US" dirty="0"/>
              <a:t>Based on original sample design</a:t>
            </a:r>
          </a:p>
          <a:p>
            <a:pPr lvl="2"/>
            <a:r>
              <a:rPr lang="en-US" dirty="0"/>
              <a:t>Additional collapsing for small or empty PSUs</a:t>
            </a:r>
          </a:p>
          <a:p>
            <a:pPr lvl="1"/>
            <a:r>
              <a:rPr lang="en-US" dirty="0"/>
              <a:t>Created 44 replicates using BRR with Fay’s adjustment</a:t>
            </a:r>
          </a:p>
          <a:p>
            <a:r>
              <a:rPr lang="en-US" b="1" dirty="0"/>
              <a:t>Combined sample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44 replicates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97CB7-7069-188D-E8F6-9F120954D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C57EA-A8CF-CCBF-FACF-179405C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4407-1D53-7266-3F0A-8E0B6A50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Evaluation/outcomes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FAC1A-6036-5D5E-9CAE-2CF96B091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BADB6-1B9D-5386-0F70-B73506D50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1EBF0-CE5F-BAF3-AB6A-57DBE3BC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estimates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Evaluation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was required to determine if the supplemental sample could be included in national and international reports</a:t>
            </a:r>
          </a:p>
          <a:p>
            <a:r>
              <a:rPr lang="en-US" dirty="0"/>
              <a:t>Produced weights for core-only sample and compared results against composite sample in terms of:</a:t>
            </a:r>
          </a:p>
          <a:p>
            <a:pPr lvl="1"/>
            <a:r>
              <a:rPr lang="en-US" dirty="0"/>
              <a:t>Weights</a:t>
            </a:r>
          </a:p>
          <a:p>
            <a:pPr lvl="1"/>
            <a:r>
              <a:rPr lang="en-US" dirty="0"/>
              <a:t>Estimates</a:t>
            </a:r>
          </a:p>
          <a:p>
            <a:pPr lvl="1"/>
            <a:r>
              <a:rPr lang="en-US" dirty="0"/>
              <a:t>Variances</a:t>
            </a:r>
          </a:p>
          <a:p>
            <a:pPr lvl="1"/>
            <a:r>
              <a:rPr lang="en-US" dirty="0"/>
              <a:t>Associations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estimates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Evaluation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Weights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correlation of 0.989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03" y="1249443"/>
            <a:ext cx="3383280" cy="3383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3325" y="4606721"/>
            <a:ext cx="3664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SPAWT0 = core-only weight; SPFWT0 = combined sample weight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63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D6E-B25E-B438-1274-5E11611F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748C9-ED86-7B84-9313-B1DD35DA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E710A-C985-A1E8-C321-2BC63F3FD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Background</a:t>
            </a:r>
          </a:p>
          <a:p>
            <a:pPr lvl="1">
              <a:spcAft>
                <a:spcPts val="0"/>
              </a:spcAft>
            </a:pPr>
            <a:r>
              <a:rPr lang="en-US" dirty="0"/>
              <a:t>Statistical problem/motivation</a:t>
            </a:r>
          </a:p>
          <a:p>
            <a:pPr lvl="1"/>
            <a:r>
              <a:rPr lang="en-US" dirty="0"/>
              <a:t>U.S. PIAAC Cycle II</a:t>
            </a:r>
          </a:p>
          <a:p>
            <a:r>
              <a:rPr lang="en-US" dirty="0"/>
              <a:t>Method for combining samples</a:t>
            </a:r>
          </a:p>
          <a:p>
            <a:pPr>
              <a:spcAft>
                <a:spcPts val="0"/>
              </a:spcAft>
            </a:pPr>
            <a:r>
              <a:rPr lang="en-US" dirty="0"/>
              <a:t>Evaluation/outcomes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National estimates</a:t>
            </a:r>
          </a:p>
          <a:p>
            <a:pPr lvl="1"/>
            <a:r>
              <a:rPr lang="en-US" dirty="0"/>
              <a:t>Models</a:t>
            </a:r>
          </a:p>
          <a:p>
            <a:r>
              <a:rPr lang="en-US" dirty="0"/>
              <a:t>Summary and conclusion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886E7-CEE3-7E40-29F3-8F8613DE5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9979-434B-3443-EE61-542AF69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estimates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Evaluation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578" y="959079"/>
            <a:ext cx="4353636" cy="3826043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Survey </a:t>
            </a:r>
            <a:r>
              <a:rPr lang="en-US" dirty="0"/>
              <a:t>variable estimates </a:t>
            </a:r>
            <a:br>
              <a:rPr lang="en-US" dirty="0"/>
            </a:br>
            <a:r>
              <a:rPr lang="en-US" dirty="0"/>
              <a:t>for Core vs. Combined</a:t>
            </a:r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86043" y="959080"/>
                <a:ext cx="3421850" cy="38260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34950" indent="-17780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spcAft>
                    <a:spcPts val="600"/>
                  </a:spcAft>
                  <a:buClr>
                    <a:srgbClr val="004F90"/>
                  </a:buClr>
                  <a:buSzPct val="110000"/>
                  <a:buFont typeface="Wingdings" pitchFamily="2" charset="2"/>
                  <a:buChar char="§"/>
                  <a:tabLst/>
                  <a:defRPr sz="1600" kern="1200">
                    <a:solidFill>
                      <a:srgbClr val="1045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457200" indent="-168275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600"/>
                  </a:spcAft>
                  <a:buClr>
                    <a:srgbClr val="004F9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600" kern="1200">
                    <a:solidFill>
                      <a:srgbClr val="1145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687388" indent="-230188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600"/>
                  </a:spcAft>
                  <a:buClr>
                    <a:srgbClr val="004F90"/>
                  </a:buClr>
                  <a:buFont typeface=".PingFang SC Regular"/>
                  <a:buChar char="－"/>
                  <a:tabLst/>
                  <a:defRPr sz="1600" kern="1200">
                    <a:solidFill>
                      <a:srgbClr val="1145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600"/>
                  </a:spcAft>
                  <a:buClr>
                    <a:srgbClr val="004F90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rgbClr val="1145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004F90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rgbClr val="1145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Estimates</a:t>
                </a:r>
              </a:p>
              <a:p>
                <a:pPr lvl="1"/>
                <a:r>
                  <a:rPr lang="en-US" dirty="0"/>
                  <a:t>Weighted proportions for </a:t>
                </a:r>
                <a:r>
                  <a:rPr lang="en-US" dirty="0" smtClean="0"/>
                  <a:t>survey </a:t>
                </a:r>
                <a:r>
                  <a:rPr lang="en-US" dirty="0"/>
                  <a:t>variables, e.g.,</a:t>
                </a:r>
              </a:p>
              <a:p>
                <a:pPr lvl="2"/>
                <a:r>
                  <a:rPr lang="en-US" dirty="0"/>
                  <a:t>Computer experience</a:t>
                </a:r>
              </a:p>
              <a:p>
                <a:pPr lvl="2"/>
                <a:r>
                  <a:rPr lang="en-US" dirty="0"/>
                  <a:t>Language spoken </a:t>
                </a:r>
                <a:br>
                  <a:rPr lang="en-US" dirty="0"/>
                </a:br>
                <a:r>
                  <a:rPr lang="en-US" dirty="0"/>
                  <a:t>at home</a:t>
                </a:r>
              </a:p>
              <a:p>
                <a:pPr lvl="2"/>
                <a:r>
                  <a:rPr lang="en-US" dirty="0"/>
                  <a:t>Financial literacy</a:t>
                </a:r>
              </a:p>
              <a:p>
                <a:pPr lvl="1"/>
                <a:r>
                  <a:rPr lang="en-US" dirty="0"/>
                  <a:t>T-test of </a:t>
                </a:r>
                <a:r>
                  <a:rPr lang="en-US" dirty="0"/>
                  <a:t>differences – </a:t>
                </a:r>
                <a:r>
                  <a:rPr lang="en-US" dirty="0" smtClean="0"/>
                  <a:t>none </a:t>
                </a:r>
                <a:r>
                  <a:rPr lang="en-US" dirty="0"/>
                  <a:t>were statistically significant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0.05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43" y="959080"/>
                <a:ext cx="3421850" cy="3826043"/>
              </a:xfrm>
              <a:prstGeom prst="rect">
                <a:avLst/>
              </a:prstGeom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99" y="1543493"/>
            <a:ext cx="4074795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estimates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Evaluation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578" y="959079"/>
            <a:ext cx="4353636" cy="3826043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Variance estimates for Core vs Combined</a:t>
            </a:r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6043" y="959080"/>
            <a:ext cx="3421850" cy="382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4950" indent="-17780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4F90"/>
              </a:buClr>
              <a:buSzPct val="110000"/>
              <a:buFont typeface="Wingdings" pitchFamily="2" charset="2"/>
              <a:buChar char="§"/>
              <a:tabLst/>
              <a:defRPr sz="1600" kern="1200">
                <a:solidFill>
                  <a:srgbClr val="1045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1682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rgbClr val="1145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23018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Font typeface=".PingFang SC Regular"/>
              <a:buChar char="－"/>
              <a:tabLst/>
              <a:defRPr sz="1600" kern="1200">
                <a:solidFill>
                  <a:srgbClr val="1145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145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4F9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145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Variances</a:t>
            </a:r>
          </a:p>
          <a:p>
            <a:pPr lvl="1"/>
            <a:r>
              <a:rPr lang="en-US" dirty="0"/>
              <a:t>CVs of final </a:t>
            </a:r>
            <a:r>
              <a:rPr lang="en-US" dirty="0" smtClean="0"/>
              <a:t>weights -    </a:t>
            </a:r>
            <a:r>
              <a:rPr lang="en-US" dirty="0"/>
              <a:t>69% for Core vs. 68% for Combined</a:t>
            </a:r>
          </a:p>
          <a:p>
            <a:pPr lvl="1"/>
            <a:r>
              <a:rPr lang="en-US" dirty="0"/>
              <a:t>Compared variances for auxiliary variable estimates</a:t>
            </a:r>
          </a:p>
          <a:p>
            <a:pPr lvl="2"/>
            <a:r>
              <a:rPr lang="en-US" dirty="0"/>
              <a:t>No statistical test</a:t>
            </a:r>
          </a:p>
          <a:p>
            <a:pPr lvl="2"/>
            <a:r>
              <a:rPr lang="en-US" dirty="0"/>
              <a:t>Similar in magnitude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84" y="1563015"/>
            <a:ext cx="4078224" cy="28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5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estimates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Evaluation (5)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Associations</a:t>
                </a:r>
              </a:p>
              <a:p>
                <a:pPr lvl="1"/>
                <a:r>
                  <a:rPr lang="en-US" dirty="0"/>
                  <a:t>Chi-square tests of associations between auxiliary variables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dirty="0"/>
                  <a:t>Among 21 tests, agreement on 20 as to whether or not association was statistically significant based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0.05</a:t>
                </a:r>
              </a:p>
              <a:p>
                <a:pPr lvl="1"/>
                <a:r>
                  <a:rPr lang="en-US" dirty="0" smtClean="0"/>
                  <a:t>Regression - three </a:t>
                </a:r>
                <a:r>
                  <a:rPr lang="en-US" dirty="0"/>
                  <a:t>auxiliary variables on education</a:t>
                </a:r>
              </a:p>
              <a:p>
                <a:pPr lvl="2"/>
                <a:r>
                  <a:rPr lang="en-US" i="1" dirty="0"/>
                  <a:t>R</a:t>
                </a:r>
                <a:r>
                  <a:rPr lang="en-US" i="1" baseline="30000" dirty="0"/>
                  <a:t>2</a:t>
                </a:r>
                <a:r>
                  <a:rPr lang="en-US" dirty="0"/>
                  <a:t> was 11% for both models (core and composite)</a:t>
                </a:r>
              </a:p>
              <a:p>
                <a:pPr lvl="2"/>
                <a:r>
                  <a:rPr lang="en-US" dirty="0"/>
                  <a:t>Three auxiliary variables were statistically significant in both models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IRT model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combined sample met minimum sample size requirements</a:t>
            </a:r>
          </a:p>
          <a:p>
            <a:r>
              <a:rPr lang="en-US" b="1" dirty="0"/>
              <a:t>SAE</a:t>
            </a:r>
            <a:r>
              <a:rPr lang="en-US" dirty="0"/>
              <a:t>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supplemental sample increased number of states and counties </a:t>
            </a:r>
            <a:br>
              <a:rPr lang="en-US" dirty="0"/>
            </a:br>
            <a:r>
              <a:rPr lang="en-US" dirty="0"/>
              <a:t>with data</a:t>
            </a:r>
          </a:p>
          <a:p>
            <a:pPr marL="57150" indent="0">
              <a:buNone/>
            </a:pPr>
            <a:r>
              <a:rPr lang="en-US" dirty="0">
                <a:sym typeface="Wingdings" panose="05000000000000000000" pitchFamily="2" charset="2"/>
              </a:rPr>
              <a:t>	 Less reliance on the model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Placeholder 9">
            <a:extLst>
              <a:ext uri="{FF2B5EF4-FFF2-40B4-BE49-F238E27FC236}">
                <a16:creationId xmlns:a16="http://schemas.microsoft.com/office/drawing/2014/main" id="{63F567BC-14EC-1B58-3358-7B29F59D2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49510"/>
              </p:ext>
            </p:extLst>
          </p:nvPr>
        </p:nvGraphicFramePr>
        <p:xfrm>
          <a:off x="2040093" y="2443454"/>
          <a:ext cx="50638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073">
                  <a:extLst>
                    <a:ext uri="{9D8B030D-6E8A-4147-A177-3AD203B41FA5}">
                      <a16:colId xmlns:a16="http://schemas.microsoft.com/office/drawing/2014/main" val="2033226499"/>
                    </a:ext>
                  </a:extLst>
                </a:gridCol>
                <a:gridCol w="946565">
                  <a:extLst>
                    <a:ext uri="{9D8B030D-6E8A-4147-A177-3AD203B41FA5}">
                      <a16:colId xmlns:a16="http://schemas.microsoft.com/office/drawing/2014/main" val="959121976"/>
                    </a:ext>
                  </a:extLst>
                </a:gridCol>
                <a:gridCol w="1484177">
                  <a:extLst>
                    <a:ext uri="{9D8B030D-6E8A-4147-A177-3AD203B41FA5}">
                      <a16:colId xmlns:a16="http://schemas.microsoft.com/office/drawing/2014/main" val="526585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</a:rPr>
                        <a:t>Count</a:t>
                      </a:r>
                    </a:p>
                  </a:txBody>
                  <a:tcPr marL="182880" anchor="b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1"/>
                          </a:solidFill>
                        </a:rPr>
                        <a:t>Core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accent1"/>
                          </a:solidFill>
                        </a:rPr>
                        <a:t>Combined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40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States with data</a:t>
                      </a:r>
                    </a:p>
                  </a:txBody>
                  <a:tcPr marL="18288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6858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6858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8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Counties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with data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18288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6858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6858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29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States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with 2 or more PSUs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18288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6858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6858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7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2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4407-1D53-7266-3F0A-8E0B6A50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E69EF-8754-959E-ABAE-85919E329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BADB6-1B9D-5386-0F70-B73506D50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1EBF0-CE5F-BAF3-AB6A-57DBE3BC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Challenge</a:t>
            </a:r>
            <a:r>
              <a:rPr lang="en-US" dirty="0"/>
              <a:t>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Incomplete supplemental sample</a:t>
            </a:r>
          </a:p>
          <a:p>
            <a:r>
              <a:rPr lang="en-US" b="1" dirty="0"/>
              <a:t>Method</a:t>
            </a:r>
            <a:r>
              <a:rPr lang="en-US" dirty="0"/>
              <a:t>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Calibration and compositing</a:t>
            </a:r>
          </a:p>
          <a:p>
            <a:r>
              <a:rPr lang="en-US" b="1" dirty="0"/>
              <a:t>Conclusion</a:t>
            </a:r>
            <a:r>
              <a:rPr lang="en-US" dirty="0"/>
              <a:t>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Including the incomplete supplemental sample in PIAAC</a:t>
            </a:r>
          </a:p>
          <a:p>
            <a:pPr lvl="1"/>
            <a:r>
              <a:rPr lang="en-US" dirty="0"/>
              <a:t>Has a negligible effect on national estimates</a:t>
            </a:r>
          </a:p>
          <a:p>
            <a:pPr lvl="1"/>
            <a:r>
              <a:rPr lang="en-US" dirty="0"/>
              <a:t>Strengthens model-based estimates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 ID Bar" descr="Westat logo. Improving Lives Through Research®.">
            <a:extLst>
              <a:ext uri="{FF2B5EF4-FFF2-40B4-BE49-F238E27FC236}">
                <a16:creationId xmlns:a16="http://schemas.microsoft.com/office/drawing/2014/main" id="{06017AAF-B435-EE91-92C4-1C2475EDBC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13505"/>
            <a:ext cx="8322526" cy="2778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416739-7BA0-0019-E909-8C1310CE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2" y="1233134"/>
            <a:ext cx="1870711" cy="95852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EDD7A-3F48-2991-F7F1-CCA413F9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506" y="1252574"/>
            <a:ext cx="5820035" cy="2561828"/>
          </a:xfrm>
        </p:spPr>
        <p:txBody>
          <a:bodyPr/>
          <a:lstStyle/>
          <a:p>
            <a:r>
              <a:rPr lang="en-US" b="1" dirty="0">
                <a:hlinkClick r:id="rId3"/>
              </a:rPr>
              <a:t>WendyVandeKerckhove@westat.com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B966AB-7FCB-BDBB-643D-3ABA9CDB8B0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1153" y="3552379"/>
            <a:ext cx="1660525" cy="312737"/>
          </a:xfrm>
        </p:spPr>
        <p:txBody>
          <a:bodyPr/>
          <a:lstStyle/>
          <a:p>
            <a:r>
              <a:rPr lang="en-US" dirty="0" err="1">
                <a:hlinkClick r:id="rId4"/>
              </a:rPr>
              <a:t>westat.com</a:t>
            </a:r>
            <a:endParaRPr lang="en-US" dirty="0">
              <a:hlinkClick r:id="rId4"/>
            </a:endParaRPr>
          </a:p>
        </p:txBody>
      </p:sp>
      <p:pic>
        <p:nvPicPr>
          <p:cNvPr id="13" name="Picture Placeholder 12" descr="Facebook icon">
            <a:extLst>
              <a:ext uri="{FF2B5EF4-FFF2-40B4-BE49-F238E27FC236}">
                <a16:creationId xmlns:a16="http://schemas.microsoft.com/office/drawing/2014/main" id="{175CF1D6-60A7-6762-7C4F-E93AE78968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569504" y="3960015"/>
            <a:ext cx="260349" cy="264754"/>
          </a:xfrm>
        </p:spPr>
      </p:pic>
      <p:pic>
        <p:nvPicPr>
          <p:cNvPr id="15" name="Picture Placeholder 14" descr="X icon (formerly Twitter)">
            <a:extLst>
              <a:ext uri="{FF2B5EF4-FFF2-40B4-BE49-F238E27FC236}">
                <a16:creationId xmlns:a16="http://schemas.microsoft.com/office/drawing/2014/main" id="{828B47F1-2C07-B827-D2AF-3AB2883937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963208" y="3960015"/>
            <a:ext cx="260350" cy="264754"/>
          </a:xfrm>
        </p:spPr>
      </p:pic>
      <p:pic>
        <p:nvPicPr>
          <p:cNvPr id="17" name="Picture Placeholder 16" descr="LinkedIn icon">
            <a:extLst>
              <a:ext uri="{FF2B5EF4-FFF2-40B4-BE49-F238E27FC236}">
                <a16:creationId xmlns:a16="http://schemas.microsoft.com/office/drawing/2014/main" id="{FEB3BDBB-4A49-3CE3-7CAC-A09B7ADF9C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1350563" y="3960894"/>
            <a:ext cx="260350" cy="264754"/>
          </a:xfrm>
        </p:spPr>
      </p:pic>
      <p:pic>
        <p:nvPicPr>
          <p:cNvPr id="19" name="Picture Placeholder 18" descr="YouTube icon">
            <a:extLst>
              <a:ext uri="{FF2B5EF4-FFF2-40B4-BE49-F238E27FC236}">
                <a16:creationId xmlns:a16="http://schemas.microsoft.com/office/drawing/2014/main" id="{1D5C47B3-F53D-6984-71C1-334E1B76CD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262" t="-260000"/>
          <a:stretch/>
        </p:blipFill>
        <p:spPr>
          <a:xfrm>
            <a:off x="1744268" y="3960894"/>
            <a:ext cx="260350" cy="264754"/>
          </a:xfr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2CB4862-FBBA-25B6-A70F-B3D6A17B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6554131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16E37A-4297-4433-3D30-D97796F5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3612" y="4804475"/>
            <a:ext cx="320947" cy="273844"/>
          </a:xfrm>
        </p:spPr>
        <p:txBody>
          <a:bodyPr/>
          <a:lstStyle/>
          <a:p>
            <a:fld id="{CC942E1D-94D0-4C55-B1DD-A28B122FA8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4407-1D53-7266-3F0A-8E0B6A50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10E4D-D3CC-6DBB-0C19-31B71EFBC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BADB6-1B9D-5386-0F70-B73506D50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1EBF0-CE5F-BAF3-AB6A-57DBE3BC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4AFA33-8898-C92E-9EA1-950EA45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problem as motivation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88A0C-296F-3EFF-6686-4104D894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Incomplete sample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Probability sample but with unexpected disruptions</a:t>
            </a:r>
          </a:p>
          <a:p>
            <a:pPr>
              <a:spcAft>
                <a:spcPts val="0"/>
              </a:spcAft>
            </a:pPr>
            <a:r>
              <a:rPr lang="en-US" dirty="0"/>
              <a:t>Outcome of:</a:t>
            </a:r>
          </a:p>
          <a:p>
            <a:pPr lvl="1">
              <a:spcAft>
                <a:spcPts val="0"/>
              </a:spcAft>
            </a:pPr>
            <a:r>
              <a:rPr lang="en-US" dirty="0"/>
              <a:t>Probability selection,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Non-probabilistic mechanism that determined which sampled cases and areas (PSUs) were worked, and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Nonresponse</a:t>
            </a:r>
          </a:p>
          <a:p>
            <a:r>
              <a:rPr lang="en-US" dirty="0"/>
              <a:t>Use techniques for combining probability and non-probability samples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BB2-9E4A-C513-29B4-DDF3D41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D7A-5ECF-5FE5-EB33-5960E322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D50C-240B-EF49-49D2-239609B9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PIAAC Cycle II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8276-5182-7146-15E7-FF24BA19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PIAAC = Program for the International Assessment of Adult Competencies</a:t>
            </a:r>
          </a:p>
          <a:p>
            <a:r>
              <a:rPr lang="en-US" dirty="0"/>
              <a:t>In-person survey of adult literacy, sponsored by the National Center for Education Statistics (NCES)</a:t>
            </a:r>
          </a:p>
          <a:p>
            <a:r>
              <a:rPr lang="en-US" dirty="0"/>
              <a:t>Part of international survey </a:t>
            </a:r>
          </a:p>
          <a:p>
            <a:pPr>
              <a:spcAft>
                <a:spcPts val="0"/>
              </a:spcAft>
            </a:pPr>
            <a:r>
              <a:rPr lang="en-US" b="1" dirty="0"/>
              <a:t>Goal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High quality data and sufficient yield for:</a:t>
            </a:r>
          </a:p>
          <a:p>
            <a:pPr lvl="1">
              <a:spcAft>
                <a:spcPts val="0"/>
              </a:spcAft>
            </a:pPr>
            <a:r>
              <a:rPr lang="en-US" dirty="0"/>
              <a:t>National estimates, </a:t>
            </a:r>
          </a:p>
          <a:p>
            <a:pPr lvl="1">
              <a:spcAft>
                <a:spcPts val="0"/>
              </a:spcAft>
            </a:pPr>
            <a:r>
              <a:rPr lang="en-US" dirty="0"/>
              <a:t>Item Response Theory (IRT) models, and </a:t>
            </a:r>
          </a:p>
          <a:p>
            <a:pPr lvl="1"/>
            <a:r>
              <a:rPr lang="en-US" dirty="0"/>
              <a:t>Small-area estimates for state and county (by group)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6C4A7-38CA-A63B-8138-7E1A7DBBC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CC15-61D5-3F05-25A4-DF03AD07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92652" y="1174382"/>
            <a:ext cx="3804874" cy="387438"/>
          </a:xfrm>
          <a:prstGeom prst="rect">
            <a:avLst/>
          </a:prstGeom>
        </p:spPr>
        <p:txBody>
          <a:bodyPr vert="horz" wrap="square" lIns="0" tIns="17931" rIns="0" bIns="0" rtlCol="0">
            <a:spAutoFit/>
          </a:bodyPr>
          <a:lstStyle/>
          <a:p>
            <a:pPr marL="97203" marR="83049">
              <a:spcBef>
                <a:spcPts val="141"/>
              </a:spcBef>
              <a:tabLst>
                <a:tab pos="338802" algn="l"/>
              </a:tabLst>
            </a:pPr>
            <a:r>
              <a:rPr lang="en-US" sz="1200" b="1" dirty="0">
                <a:solidFill>
                  <a:srgbClr val="00457E"/>
                </a:solidFill>
                <a:cs typeface="Tahoma"/>
              </a:rPr>
              <a:t>Model-based state and county-level estimates Overall and by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13" y="1794662"/>
            <a:ext cx="3953184" cy="246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445" y="1174382"/>
            <a:ext cx="3948012" cy="47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marR="83049">
              <a:spcBef>
                <a:spcPts val="141"/>
              </a:spcBef>
              <a:tabLst>
                <a:tab pos="338138" algn="l"/>
              </a:tabLst>
            </a:pPr>
            <a:r>
              <a:rPr lang="en-US" sz="1200" b="1" dirty="0">
                <a:solidFill>
                  <a:schemeClr val="accent1"/>
                </a:solidFill>
                <a:cs typeface="Tahoma"/>
              </a:rPr>
              <a:t>National estimates Overall, </a:t>
            </a:r>
            <a:br>
              <a:rPr lang="en-US" sz="1200" b="1" dirty="0">
                <a:solidFill>
                  <a:schemeClr val="accent1"/>
                </a:solidFill>
                <a:cs typeface="Tahoma"/>
              </a:rPr>
            </a:br>
            <a:r>
              <a:rPr lang="en-US" sz="1200" b="1" dirty="0">
                <a:solidFill>
                  <a:schemeClr val="accent1"/>
                </a:solidFill>
                <a:cs typeface="Tahoma"/>
              </a:rPr>
              <a:t>by domain, international comparisons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554" y="4270243"/>
            <a:ext cx="4590279" cy="2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marR="83049">
              <a:spcBef>
                <a:spcPts val="141"/>
              </a:spcBef>
              <a:tabLst>
                <a:tab pos="338138" algn="l"/>
              </a:tabLst>
            </a:pPr>
            <a:r>
              <a:rPr lang="en-US" sz="892" dirty="0">
                <a:solidFill>
                  <a:srgbClr val="00457E"/>
                </a:solidFill>
                <a:cs typeface="Tahoma"/>
              </a:rPr>
              <a:t>https://nces.ed.gov/surveys/piaac/measure.asp?section=2&amp;sub_section=5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2652" y="4270243"/>
            <a:ext cx="3510793" cy="2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2" dirty="0">
                <a:solidFill>
                  <a:srgbClr val="00457E"/>
                </a:solidFill>
                <a:cs typeface="Tahoma"/>
              </a:rPr>
              <a:t>https://nces.ed.gov/surveys/piaac/skillsmap/</a:t>
            </a:r>
            <a:endParaRPr lang="en-US" sz="892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PIAAC Cycle II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Reporting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445" y="763972"/>
            <a:ext cx="379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Examples from Cycle I</a:t>
            </a:r>
          </a:p>
        </p:txBody>
      </p:sp>
      <p:sp>
        <p:nvSpPr>
          <p:cNvPr id="2" name="AutoShape 2" descr="data:image/png;base64,iVBORw0KGgoAAAANSUhEUgAABJYAAAKFCAYAAACeBWN8AAAAAXNSR0IArs4c6QAAAARnQU1BAACxjwv8YQUAAAAJcEhZcwAAFxEAABcRAcom8z8AAP+lSURBVHhe7J0FWFXL2sdBQVAEWxRsbBAVEQULu7u7u7u7u7u7ExU7QRARUFGQUpDubvh/E2tvNrDBuPfce75z53ee9RyZvWLynXf+a2aWCiQyMzOlfwkEAoFAIBAIBAKBQCAQCAS5yakfCWFJIBAIBAKBQCAQCAQCgUDwSwhhSSAQCAQCgUAgEAgEAoFA8EcIYUkgEAgEAoFAIBAIBAKBQPBH/FRYSkuMxvfv3/M9ohPT2LmpMRHwp2G+wYhP/WcIU2mJwSyNoVGJ+P0UZSI6jF//3dcfYckZUvi/TkZ8JAKl/A8MTviDuAkE/zrpiTEIluph9sOP1MtwJOSo8mkJEfAlv/sGhkAyG7lIDguU7uGPyJg8TspGBiJDpGv8AhGZ8mutISU2AkG+vuw6v+AwxKdIP/yEzOQYBPiRZ5E2HZ6YzsLSk6LwQ/Z8Je08Iy0Fv5ISgeD/Aylxkby+B0YgiTeB3yIlPpjZAT9iB2TNJTmWt2HfwFBIzeo3yERiVCi753ffSPk9s0hDUtrv9pKZSIoN5XYlKAwJf5DOv5K0xDD88CX59SMwT1vKIemICZHSEf4Hefv/A1l+fPcLQMwv9gEyMlLiEETz53sAIuP+e5Y6NSYUfiwefggJj8Yvdkn/FTLTEhEuz7NUKfTXyUiJQtAPntZIJZUyIzmZ9Oz/A6TGsLYZGBaFvJpmZnI0AqnP8f0HwmJ/s1akJ+M3m8MvkUF8HhYnXxKnGCVxykxFbBiNc87DFyGRCT8v24wEhP7g/tk3Yrdikv4z7TIzJUUhbqmI9vdjcQgOj/8L62MaooMD2HMCguJy14P0BIQF8fwLjU2WAn+DzBRESXkZHKEkHRnpSEv996UuMdqfpyU0Er/U7abFIyKIp/+7rx+pTwnSD3mRguR/pR9LT0V6xl9Xmv9dMpEQzXUH/7DoX8v/fzN5C0vS/30fbEYRDXWoq+d1aGD93e/sXPe9s2BIw4p3wdWv8Szs/zVp/tg1sgZJow4GrbiP305R9FtMa1+d55OWPnptd8iz4/g9UvB8wzBUZPlfCAZN5+PT39kDEfxjCbLehfZyW6B46KBy9cYYOH8X7AOzOkKfW7OgQ37XNu2Dez+kQEVSPbCxXU1osnuURf8lt3/a7jKCn2BI0wr8ucVqYsyxz3L7pZQEPzw6uxnjujZFlSJFyHUa0K5ugj4TluH8k88/fV7c252oV5Y8q0RtjHvkz8KCn6xC5SIkrIIZltiHszBGagRszhzEiWsvEfpfMPACwb+fDLicno8qtL01mYPXQb/fq3083xHFyfX6pj1gH8nDbA6YsnZfrOlAWAfwsF8nAQ/WDkUxcr1m6fmwCc9yGuN9nXF5/2Lc+JIohfwqqXi9rz+3Ky3H4mbA36sB+z4YhWraxJZWa4oHvlKgUpLxbFdvno62k3AvSAr+h0Hzo7oOSWP5htjr+HtlHeVyBm2p/VY3wdITXlLof5JU+L47i0kdjaGpogIVchgN2Aavv3GfkfrjEaYWpXnWEIuPeUqhv070+7VoWY1cX0gPi6x5P8pIDsbzq6ew/7zt31pY+/eQCKtV3VnbbDF6FfxzjXWT8c3mAhYObwZtVi/UYdhlIo6+/P4LeROPT/fO4cjR6/D6t2oyafB5cRHzh5ijKIuTGgw7TMCJ5z6kFmeRGfkWyxoT/0qN12fFo/30y4iWzlNGcsgnnF4wAEbFVPk1VS2x3yFK+vUvIj0KTtbnsfPII8RIQUhzxaaaZVn5dJh8DhFS8L8fb2zuYsSeY9zuDHKa6MyAmxjdgrY1dQw8YPP7LymTP2BdtVLkeg10m3UFWTmZhjDXG1i59wLe+SZJYf8q6XiwuRaLa6P+8+Cdr+acigDnO9g4vT+aGJRj12gU1UH9jgOx8vAjBChxxgPtruDwoe2wD5MCfos0BLpYYdv2i/ga+e9K79+NONxZ35HlZd3Rm+H1X0jmT4Wlb/fWQzWHUch5LLjKO2LXTaNRhoWZ4cznOBb2/5dIWG8YhHIsPZrou8Tqt4WlIOu1MC2WlU+VW8/Hh9/1bZUR64j5nXXl91UpWQdrn+VnpgWCv4agu9vQUlYP8ziq9l2FD+F88Ol1fSrUSZhava6448eCspHwfg8a6RaUX1uyxVS8Cs3/zYL3pdmoVUT2PFUY9tkIrzy8roywz9gyrKncec91aFXFqL02Ch1vbuLstqKGNjlXszJGPODqWOC9OShEry9YFVNfST1eRgxebO+JUsR+dF1wl7iQAsE/gQw4HZ8FXVrfG0zHyz8QllxOW0KDXF+yXke8kYSlZ1sr8TZo0B63lNiG/InH7fldpHY8Ac8km5ES/ATz21dCAY2SOOHyu7MqUvFyVw9+zybDcc3/7zXK/3ZvCMqTQZta+Ya4x9/t5UEynmyT8qb5GNwJlIL/YdD80FcnaSxeBzsdfs/aRr47hPqs7lTA9H3uUuh/kHg3rOlWlJVR+QbtMWHGbKw77UCGCH9fUv0eYHxBmmd1MO/QVyn014l+twJNytPrS2DuXVmDj8DdZX1QWkMDFitfSGH/VNLx8fJcGFJfgpR7k2HL8SObq5MJX+utJI8KQEWtMnpOmIbJ/S2gQ+tp6RbY6xQqnaeMNLhdmo4aRdVQt9su/PuafCZ+PNgAs1IkDgUrosf4aZjavxmPU/Fm2P4mRDoPiPlwBuasTZWBaY8xmDZtmnTMxZFbLsh7vJsOm0OTUIxeq10L3cZMxfw1W+H0R0LCrxKPN3unoBopi6oTrmTFLe0j1lbUZuXTauypv1BY8sS6ttXZc2q2OJFbWPK/hqFmNC9V0GvPq98XlpIcsUDykZuOPk1Gt5xg54voZKBG+rexeKTwPvRfIx331vO+3KjHTHjm0+1GOF5G52oa7NzchxY6zb2BMAX3ItRxJ9pUUEXpBl3hGCsF/jKZCHhxDJ2qkfQ2XgBnuXr4TyMON1dZsjysNnQ9PP6OwtL3+xuhrkoKuVIjjN18FCdOnMhxnISzH+/+Yr464u6FC7hw5Rl8f2kJy9+TWM9n2DqxA8qwTpMeOhiw7O5vCksRODW/HYqQ6+s3bYoaagWgWqoRNr74101T0MNdsChO4lWnMSwMdUj8iqDV9CtZKrtA8B8i6N4OWLI2YooJKw8o2IW9mN2nsSS26GHSWe6sf7sxHYVJmGaDHrDKNXhMwqMFXaBNBkvaZuZorE+u1TDCmts+0u9KSA/AzrFN2CC1kYUFqpL/F6zYFoedlPU64bCaaynFqSzajFyOg1J892+YAosqRXh7L2KEA+/zlpbi7LejTglyXlEDjH7IE5EU9BE3LxHbd8MazmGSqpXhg41tyXkqGhi8+sm/abaiQPDf59OZedCnbaXRTLz6A2Hp84V20CLXl23QBXZSlxjqYY2LxH+48uA1An9bhU1D4CdbXCHXX7zqhNBk7sHEOcxFHfpyp0hlXPptvSAVr/b05jbBYhSu/82Epe/3h6OiJrGlFRvjocKEj9wk4+mO7jwdrcbD6h8qLNH8qFyYpLF0Pex+93sVKCXSB0+o/b5wHy5evz1i+deJdsB8UxJ3lWKYfPSjFPg3J/AJJmvQONfDgiMeUuCvE+24ChYVyfWqZTD/nswZ+IK5dUuxPrPdZnsp7J9HWvhHHF86GDVK0vzjR7ORK7MLS+FvMcOyOPut0/J7fDZQphNmtK6H0tp6GLTzRT6zlpJxeaweu7bxwMPE8/k3Ef0eE5oXI/dVQ4flVtIMpU+Y28gAZXSqot/WF1IYKcnrM7ivZdAbF/K1TzlJw81NQ3m+9N6Ib1LoX0sQtneozZ5Zd/Zd+fgXaZ+wvmoJFt520nn8dZbBCxtkz7c8pURYuo4R5rye9N33+veFpYwofLp1ldi3i3ju6CuvNw7Hp/F87jgDr/6NA8iHm6ux+9bvPRteeQlL6RG4Mq8BO69gxWaYsv4ATlJ//Ng+TOlWF2o0XgVrYrNtlqLodKwhO7+C+UB8/APB5OWGoWysoNJmLdz/YEXh/w+SYbWuHcunmiM2wvNvKyzRgjAbgbs/mXvpe+sQJnTtiq59luHVj6zUZMT54c7O2ejQuB6Mmg/Cphuu8Hh+EO2bNIHFoJl4LrUirwfr0ZSEtRm3Au/k+ksG3O/sQlcS3mTkDjhLFvLHrb0YTMKazjiMJ3cPY2jLBjBs1Al7HnvyuCeH4PGJFejZtD7q1m2CAdM24KlrRJbByIOINxcwshI1nCpQr14TNQrRqZja6P+bwlLaj4cY1VCDdJpm2HPrAdZ3ljrLeZfkavGfEY1rS9uxMrFcfgbWR8Yw8UrTeDDuyXulVHy4vA6tTM3QZOoRuClaw1QPbB/VBWZmzTH9oqsUSOIb4obzK8fC0qQujBq1xuQN5/AhMHuBf7g2FE1Ino9deBrW17eiDz23/WicdqIWKR1eby9j9bjuMK9bF3WNGqJd/wk4eOMt4nKMO9LDv+LC2vFo2dAI9duNwYEHX/Hx7iaYk3u3nbgaTgoZlBHtgxs7Z6J9A0NSjs0xavE+2Pv8bP0tJQnuT05g2oiO5DoaHxO0H74IZx5/yf2mJC0KDtf3Y1SnpuRcQzTrMg57bjoombWSisB3Vlg7tidMDMk9m/XEvB234R6lmMBM+Dw6iF60vi4+jHtW+zCubV0YNhyEPY8kgST5B56dWITOzRugbr0m6DdrG566heWom+nwfHUeS0e0gakxeRaJV4ehM3HM2hmxP6vEjHT4Od7H+kk90Zik39isG+bvuYWvkdkLw//VInQyb4LOww7g0w8fXFo/HpbGRmjQqAcWHnyAgKT8ZwtlCUtDcNtbCpQR+Qrj9KhYUwq95r5mQb75CUtRdhhnVpacr4OF155g77g65N+qqDf1OELy6EmT3C+jRw01qBRogxMP7mFRM/r2ozD6rX+Qq70muh5D4zIkrqpl0XnVXYRmqwjpcLu9CcMGD8bifZfwNSzvXie7sMRnLEU5n8XwHsT2kTI6RXvSCFv062AC3aLUfqhCp0wl1DY0xuGXkoeVEQ/HK7swqkM9Vj87j1yMq2++ZROfkrwvYFpfUo9azMWNp3ewsr8F6hqaYfyhV6wOp0e64PzmyejehNQjco/6rbpj7ubT+BSU01BnIMD5ITaM7wlDcp5Ro86YufUyvkTyihT69ixGNjVFk7azcfdr9nfk363XoCOpy636zMO7X3pjmAaXHQvQjlzTbeN9+PraYc+cATA1qgeTDoOx5ZoDYhUS6XZnBbMpHaduwoes+ef4dHUze26T8QfwhUUpBhe2TmPnzjv3Gt/fW2PZiHZoYNwQ7QctwA3nQCQnhuLhofnobErsikVXUt+tEZBzfJkYiAdHl6CbmTHJs6YYNGszXnzJ3tL9X5/AAPrseXtx+95hTO1IbI9xX2y14oOnKLdn2Dd/GCxNebts0X0A1p58CL9cHUQ8vj4+gel9m7Pyqdd2ENYce4IAqXjcbi9BU9Mm6DBuKd5nc+oS8Hz/PDRrYopW887D/yf9rpyMGHyyOkqe15GVc13jRugxchnOPfOGpLMQYvF420zWz3Y78RyBbi+xZVoPNDQyJnZvNHbf/0yenp3MaDdcJfWsRQMjNGzVHzus7PHi8DxUpO3+F4Sl9Gh3XNo4kdmV+s2HYNd9D9ic6cTecisKS5+tpqM78R/6zNyAdwojocwEf9zbNx+tG5G20mwQttx3gPv9oxhNy8h8HV4HUBuVjvfnN6MPub77wJP4lp4Kt+sb0LxqaWjSpRgF1KFvUAfNRy+DTDP2d7TCpim9Yd6Al2ObAaOx88obyHThXxeWMvD1ruSjjNsNm4/vcHzRQJgaGqFpl4k4/sw9W7v2f70EnS2aoPvwnXj48CTGNSfPb9ING6xlBjQD/k4PsGlqb5jRemPaBXN2XId7RHYjKBOWilQxxx1Hb1xeO4Y906L7JBx+8BFJ8ujmIyylheDVmbXo14rUccN66DFlPe5+UhzWROPyjpms3c058xK+xI6sHNUBDUm7aztwHq69DyDtLhxPjixEV7N6qG/eCXN33YP/T7voFHx5chILhrSCiRHNfyN0GTkfp5+4IiFXNufOj7k7leeHTFja/ykDmT7XMKITKZOW3XDpq6KxT4X9qYloYmaGgUuPI5g8L933KRZS+911Kk4+CmZnRby/iOG0TCdvxEtPbzw7tAAdmxqivqklpm29Bo/4HH1jRhw+El91RIfGMDJshqkbrsPD4yWWd2hK6ulA7HyqfHQd8noHWphURSkad5VCKFOhOuqbtcC1jzKDkoEglyfYQOwoTb9xE+Kfbb2IT+HZPZlIh8NoT/ryrmNm4MGDW5hmSfqFxu2x+s4X6Yzc0CVHV7bNRs+W1L+qC1PL9pix9QycA3OMBjNJed0/hJHERzIiPsuwNWfg5HIHU7VonOthwVG+aiHK+TJG0DzrNo/0JVkGMeLdaYxrQ8KbTsMDH26UY95nCUuLn5JzA25geh8DlC5M+nPSZ2qVrULiNBSHH/LySPaxxYGVo2FuRn160t+1G4Tlh6zgFZ2//aHE+Trg2Oqp6EB8TnqtmXlfLNt9HV9zvgDPJH4j8d/GdTWHERk3jFtxAV993mBDz1akDfTA+nuKMkcqvF+excy+zZi9bdFnEvZbuyAxLzMhkfLjBZa0L8/bY8kaqFVVk/3bYkR2YSnk8UY0ZrNMGuP0h6xOICE4EO6fv8I3KCabXZGT4I75ozqiQolC7L6FdcqjJonfynNv5IJEcoAbLuyahQ7Eh69btz56Td8E6y+BPx0fhT9bgrp0hlXhSjj4WQokJP3wxVcSJ7/gGFJbKYm4s9CIPb9c2zF4EZiA6OgYJKTk708SJw17WpqhYlk+BlMpSeNuigHbXsrjnhblBasjy9CreUNisxqi89gVuOnwPbvYQsY5xzq3QBPSX2y++gAnlg4h5WmIPnP2wz2nTxD2EqtG1UA5bV4OGiUrok7dblh/hpR1pic2MWFJFe3HH8fbN9cwq3cLGBH713vyZjxyzzmmzECw0zUsG8P7YJNOI7Dtii2kCfv58HvCEsvFqPdYOb4NqZfNcdH+Gz49OozxxN4Z1W+MXpPX45mnwkAq1QcXRvYj9q0bVhzmS0yfruuGGnp0XEruq1USlWsZot3iW/IlilHuz5jNNaXpMO+FVccegBRjLpID7HFg7kA0qWeIJl2m4qyNF25tqsXum6+wlOqL3WP46gST8bvBW7mE91V0baALHZ0y6HGEjlOjcXXhcNQk4wm6gkq9sA6q1a6LAZtvSOPpeLjcO4JZ/VvCmMS3rlF99Jy0BBdfScszMyNwfUMjVNEtjoIsvWVgUNsUg6c+lE/ISPr2BvuIjW1Sry4aNO+MuftvwyenjU/5AesTSzGwfVPUo89p3ArDF2/Di0+/It0mwvPxWdLndYMxHT+SOHYeNA9H732G/DFJ33FseR/W3+62coLn29tYMLA1jI0boN3g+bj2zi9XG03wscfe2X1hSvLfvNtUkmZnXFzbkeXr319YqtUWa6zewdnZOdvhGyozJMCnLeP5W0yV5jjHRwOkvF2xeYAJEz9UNEvBoCbpwGo0gUXjerxCV2uJy9J4+8NJrlKr1u+Dh/KWlQ6HQ5P5VMvaE/Fccoq+7p8BAxpGBmw1axmgRnUDVKnVGwdsw5CR5I0tw8ygrl4QxctVQbVqpNMuqg6N6u2x85G3cmMs4XdrA5qRgW3tocvxgAzM55flA9XfFZbcri1BDRK/wq2X4gPp+D4cH8SU0sKNx+NZ4M/Md95kBNlgWmMyWC1kjK33ApAS+gDd6RtZVQPMuyBzIDIR9GIbTNna5iY46ZBV6eMdtsOITb2tgE223MNO9rTCBPPKKFigMMpVqQaDavooqq6O8majccsja4D9ciefqqmpVQ21jaqTPK9GGtZwPPgRB9eLs1Bdg5SddllUrVYN1arqoWghFRTQKIdhe1/IxZyM0DdY2L4mU6MLFNWFQS0jGFY3R5NG3KiqNx6IJ9Js2tTgN5jTtRbU1AuhdAVyz2qVUKyIGoo3HIDz70Lz7gSJE+R4fhoaFi+KUuUrkevItQaVUawATXdpDN36CrGySpv6HUemtkEJtYIoSupStWoG0NVSg6pmGQzadh+JcruSgpf7xqEecXrUNIqjsgG5Z6WyKEzyuHKrSbjjIVPvMvHpzFyUJWlR0dVH7aq1ULdmNVQ16YWdNqQTSnIndbMhNMjzdPSqknhVRWnyvCJVW2L7I1+pLaXC8+oyNNAugmK6FVGdPoukvSRzMkqj8zorROY32MxIwOtDE2FUXBUFNUlcSfoNSFw1CxVChRbjcUtBPPC43pW3Lc36aGXZHIb16qFmNT2+VKxgSXRbcgEK25XkQlFYupVza4poW0zUp8JSafSZZ8uC8hOWAh6shhGty6XHwSU+FV8uzEUFOmuw0gDc/a5M6EnHu6OTmc0p2nMn/BKS8XxbF2avSrReiPfZFNwMvNvVmdmh4jX74bnSfiATqSk/H8UrE5aCrBfwfCxSG7PtiaWIeI0elkYoVYQLS0VLlEdVg5o48IJ0nymRpJPsCV1VdeiU1mP1U7e4FjS0jDHzuBMZBnISPm5C8wo0b3WJjauJKtWro1oVQyw47YSogJcYb0rzVp20WQN2j3IliGNE7lmz+zK8DZW5WalwvrIQpmULQkO7NCqR86oQp01dVRW1+y2BK2kI6UHPML4BfU5hjD/uKLfnxOPC8aHcOdTvdxC/NjElFS8m8XxWqWsOy5bGpE7VRfVKJdl9VIntmLDXQe4Evj3Uh4VrmI/EK3mZpMJmx2heBxvMgT0zU+HYNK4ZO7eaSSM0r9MQDYxqQb8YHYSooGT5JujYzhw1atZF7eoV+d4PBcqg/eLLiJQSlB7zEesGmZB+QQ0lytN+oQpKkn6hcK3O2P9c1vZIm7ixDBXo9WXKo1a1WjCsSfLXuAs2Pg9GhOMhtCxByrRgcVQi9o/1LXRAqF4SzWeeRKAsYRnRuLumH6oS26VZvDwrH70SdKlLSbSbdoaJSwmux9GYPqdwPax+rLCsIfo95rXlb6q7bnry04EKg9Spu2t6oDi5pnAJPWLDSdwqlIEmsXmFiplg1S03KX1RODuuFbu3SkNzdGhQhzjJdVBdj858JTa5VE3MP58lhGREOGBJt+qSM6aL6iR/G5kaowVxjErSsJ8IS+lBr8n1dVibLKBdjvX/9Rq0gWmTMqwP0G/UBXZSO32xowaPV52uuCPbfy3GEzuGNOJ1QbMkqtUwhKF5QzQ2qoPSNExlMG560ZSl4u7invx6tRl4l5CCz1fWwEy/ODSoDVFVQ1nShzQetgjvY9MQfGcF6tL+UbM0aZe0HCuiOOuvKqL3eivEsMz6dWHJ8chUvnRDrw6aNDdGg/qkzlfR5eku2hArL3vJ67znje4oweJeCXWMapA8Jc83aI0DNqQBkIGt/bGpMC5RgNjuYqy9GlTWRWFiu/UsxuDalywFkgopVYuTtqNVAk1MW6OhsRGqE9utRWeYa9fAqD1PpY8npCgVljISPHFgVEsUKVgIOrqVSRyqoHTRwlDXa4U1Dz2kOhCGbRNbsmursnZnwttdcXUWVqKcGTq1s0CNGqTd1ajE94EpUBpt5l/MZzCVQvrIOairpUX8M1n/VhHFNGme6KHfzseIlQ1GMhJhpyQ/aF+mLD9kwtJeFxIQ/x4TjPgsVMtN77L8hThXLGtMn6WGbssfkdiQU52O8raoYoDZh3hHFvRkM2rSsPI1YdakMRlwNCBprMBm2qmoasCUDDT95bsix+PxloGoxPpoTegZ1CADnJowt2jM/EAVlSqYdEH5PkQhL7fAzFAfxdnsn4IoVkYfNcng8LILHcUlw+nsfDTQJXaO+B0s/aReFSmojlIWg3HhfdYWCMGkD2JxUyuE6oamMDAgdqu2MdZLfVROEn0fYVLDcuSZhaEr9SHliT1VJX1KhQ6L8Fb+wozWn1GoztJG8r1aDRg2rAdTMrCvR5ceqtSXC0shz7ehFo1DsXY44pgVt6CHq1Cf1ksVC5z6xH2lXMKS/1VM6kbaoQYXlgqXpH1jfxx8GI7EiAeY0LgEiuqURWXi69O46pfiSwert1kG+zxfBGUi5tMN9KhH/PiCRaDP0lkVZYrQl74aMB62A55yZzAZtgfGojrbvqIQylWtgXqGtWDe3Ay1WRmWwdBj0stY0k5tdo9FTQ11FNLRZfGpWEYbagUrY9DGO9mW7+Qk3vUyBlYsBP1mY3DxzWvsHsRFJvNswhLxV3Zw30ZVdyHsQhMQ5PWZjLlcERD/kw4h4QtmDm0NXR3eRjW0SjMfcMlpG9YGYj6exyATPVJPNFFan7a9SsRP0SDt3hQLzrkovITIzbsdQ1Ce3FOzwljYRRE76unK4uQfl+OidDesalCaPb9E2QpoWLcyChXURsNes3CVDI7zfG2X8Ak7mtSHbkletipFS6JiVSP03PSc2c9EL2tMam2AAqTtFi9P/WfiO2kXQkGdmhi9+2mWX5/8Hku0C5B7FEDJ6rVhSNqjQbWaaDvlHILleSwR+hzLhlZGKS0uxBUqVo6MYTpg9UkyMM30wqaqVHxRh66+IYxJ31O/Tk3ol6QilCqKNBiO659kI0Ni164tQtPyqihEfC2a51XKlYCmRhG0mX4M/nkmmvIHwlLoE/RrxP2fRs3aon7teqhXuwYZv1CfUwXlG47CLV/JkNL8oH4LCW818SJbYvt4ZQdULiMJeIV1UJ60jRbzbhBLlo6A57thWUMTaoW5za2mXwqFNDTQaNgmfI3OysBk1ysY3oTX30KlKqEGsTf1GlqiYSNefg375CMsIRb3NrUnZakCtdL1MXntCTxxdIG7dyDimBuejuS4aEQm0JIPw8XZA1CljCYTltQ0tVCBjFV7bbiO2LQYPF3dk/l8GiUrSL5PKRQm9qZQGQustfYhd4rFtTVG0CulzZ6nUrgEub4e+k64z/Ii2v4YetUkPmohbeiT6w0qUd9JA/V6LIVttNRzpwTi8BQL6Eh5xZ5D+iKmj5Qzx67HAdnFTUXSyZhs7wjWdgrplGP1tlrlctAivola4dqYc+odvzbpM5b05tvc1DNrjoaGJqhP+pGKJagOQcY5eu2w3zHrRWjC58sYXI+LgxqlKqJGHWOY1GuB+kZVWVitv7WwxAbkyo8R26zkosHnXdN5p6LVAZfdaWgGXE9MQwXqwOmYYMNj/kYu9N0JdKzGO/wi9bvgurQ/wKdzY1ml0bEYiqdy+TId74/Phh69L3NieajnkQUwpmHEcJgvvIkYGuFMWuGTYb+rJxvYlDAdi6f+1MKn4dWBMShFwspZzoBtRE7LIiMTIW6vcfvsC76WNtEBC0rQhvubwlJGII6MpQVbBL3X3GWOS/Lni+hGl6+p1MCyq1+znJzfxOvOEtbZaDebgFcskmHkWRVZXtYbsxu+spqd5I61/QxYeKd9r4iLzAJxf3Fn5nyUbrEVP2gk0kKwe7QxO6/usL34zk4MwqlJJizMcOQJyCa52Ow3QRFaFwpVwIjtfNYE0slNMoJxd98c9OvXH1vuyjZOTsKVSZZsQFKkwVq4snilwGbTAOaAq5dvg8MOvJC/v9gG87K8EyxlORov2QAzGncWNWVhBt2W4SPzRaJxbVk3ZkBqDN6Mr3kY6vQgG0y1oJ1KVSy7LNvVNA1vj6/HkH79MJgMNr+xdKbB7fRMlKMDCr3uOC+Job63l/C38cTxX/2SN+JYl31oSh0rzXKYcNCGd4yxrtg2kItttQZshZv0JuTzxSWoxq7XQMdF1yVFPY20hhTYb+jPBknajSfiBXPw02C/bzhzyMuaTycDIhKU/hGL6tOOqzQGnJapNZlwvrMNA/qT+K88hC/5bKkVYXsMrcvRcqoon92C+M/YOKgmK49KXbdCptN43e6PKkxo1IThwN1wZfkcictzG7F0qTUdhQf5LJ3IEpaaYOr647hAl8LS48wRLOxvzgeE6lUw5zp3bn3yEpYyw3FmVitm9BssuMb2I8r0vYV+1CEkcRt3+gM/T5EkD2zuRzs1HYzeZ8OCot8cQKuiND4NsPWJokMdh2uDm7D7VzXfjZyTpX4HZcJS8OPl0KNOtq4JFsqmYKR9w45utBwLY9DKh8wOUJv45fYq1CLnqlfugfMuvHZ43lkNY+rQVugLK6knSHTdgY51aFpUod9qBT4zA5RJ/stAwNtTGNG3H8auPAEPqeOOeLUTJqwsLLD5ETeUSZ53MdSQ2DDV8ph47C2rtxl+TzCmLm9v5mtfkBqYAquV3VlZlR+8F37S/dL9rdC7Lt1foDwWWP9qjqXi9ex+rAOlA5z2q24ghNqPZA9s6qDPnlmz0yJ4SCbY8Th/mVC67URil3kYvYfdvsl8v75mi/GO1fUI7JzWnp1L2+XsM+/ZmZEvN6FRWRpG7EzdXrjkTitwAm7O47ajSIOueMSE6kS83NyJiftlLCbjFZ2mQNL9ZOcwJpDod5wPB9aJUBu7VhpIqMNy9nmEsWCa76n4dGElBhE7N23fS/mbLtejA1jeFazZWr43UNCb7TAkYarFjbD+Ka8jkXbH0ZINzkpixgW6J0kYDgykzrcWehE7IetfQl/vQwtaF8r0wJUPMsH6J8R44szyAejXfxou2Mt2vvbB6v58SnqlWbL9IWJwaXoX3i4L6mLotqd8ZmYk6eual2HnNuh8BFzbT8XbvVz4K6JniV223BBEOF9Bv9qFWXj+wlIinmzsz/pdFX0y0HTg4ln4+1PoVJU7nhUaZwlLr/c14P2FaT/cl5LgfmUKE+kLlGqADff4jLFQ53PoXkMaeBQcAysfWplS8WDVINbvFyw2B68lNTzWcSka6ZLztCrjwmdevlQEeL13OumvBmLZBRdJQAGerm3B7lmyxXDiTNKQ9F8WlpxPzuViJGnrraac5P1oZjDOTW3O6pxmzeGkv+bXe98ZiCo65FzVorCcdpEvU0lNYfGIfncWHekSYDV9JgyxOkH68u0jDJkQV779enhK/Yzv/eGoTn2KAlpoOuYQvFh4BKzXdOUCQ+VuuOjGWjyeKQhLd1m3mwbb42NZGytuMhp3vtMOOhOOhyagEu0PTWbhDcvDaOyd1YlfS/cfOuFA7kZCbbejCe1jSHjhWt1wjgk8SbBa1JzZWM16HXE/j34jM8YOM6rTayti3DVZXU2B3ZX1GED65+HrT8FbevcR/fY02ivJj63D+VIJxfxQFJb2OPIO7u2WrqxOVWi6CJ6SbxT2aiPrnwtVaosjrvy8KOdTaMVEEmMsOs7fdAY/34mG5DzqY9bqvgJ2zKTGk/ztzUXEgv1h5c2vT/x8Ch0qUJuqjR7rH/I+P8wJK7tU5wOZIsaYfTXnlF4FaPtrSp+li1nHnKVAYsk+nkcXA/pWvzQGbnvCl+IkeeHwqEbMVy7VZi5k49oQ0gfp03pF6mDT8ccQwCp2MlKpj6aEYNvTmEXyu/+ic2DuOiHedhPq03sUKIW1L/gU1QS3M2hbjgy6VdXRfbkVT1vKNxydyH1ERWEp9NUe3gfp98BJhU1Mgp9uhAW7bzucl/ZfVRSW5su/5OGGJY0rsDS03fRGCiNte3UT9qx63Q/JlyPFulpj2YD+6DdwCa5/kHceOUiH1+PjGEbSOXHHZfleQ99vLkNtVt5tcdaZO1PJ3lfRrxa1a4XRbulNbgOjXbG5L2l7VBRTq0H8EDd2bpTTQZiR9KhqG2KFNIsp0uEkulBbU6oJtj+V3o4qId7vEx6dvwUvNvsjFIf6cbubXViKx63lA5mvpGY2AkvmDkFNJjwSW95qKHbcdeN+XZ4k4fpULtQ3HnBQsuek7cV/xZYedP8bNdQZuAmfWLYl4d3BydCnfZNuS5z9IBnkXCTCanZv5qsW1RuEJStGojaxFfQZFZsPwe7brsxvo6T73EIHfS3+W4N26Nu3L7q3qc/ajUal1jhin1d5UVJwa8twdq3K8C34KvkjSPHH3lENWb0v12o+bKTM+nprAeowMb0eVsveSie7YHVFPuDWqtsb5115nUtOkt0sJ4HY25Mvs6o78zaxjhJsKRwf6GtUNsOWZ9w2xHy4gB607qoUxdRDfMlm8lcrDK1N2okasZNnnJg9T/W6i+EN6Esifcy/nd9y0T8QlsKeY2Qr/sJOo3JnHLTnMyKDnm1BAyYu6WPIRUnMZvlBXx4VQKfpl+SrMRzPzGXXq7SfjhdSsacGP8csC3rfkhiw9QGfwRxmj+nmdGmlGvofdeR9ZnoYTo43Y8JKIZORuO/DbaG39XpiQ7h/2ahffsISqeXfXmJJxxpcnJGO4hUbofvIhThw/i6+5KgmLqdbsOWVFc0HgOnulHhPnJvTD/0GzMbpt9LbyUwfbOrD21XTOUflPpzN9rHs5ZtK69X4LF2fGeeMeR2ozSkIyyW3eH8c/Rnr2lPfTA1tlz9jvnus3SpUoC8/ynbFbdl7wFRfnFs9kvgSg7DumH2u2d5ykgJwY+Mw4p+Nw5HHshcMxP+bUJ/FscTI7fClhZr6FWuG8DGlik4jLLvpSmJNbPCXS+jKtupQQ+PNUvlnROPsWLqqg/bhJP+9eevzfLgejVg/QMalI/+fCksDNtySG5NswpInTXoQtg4zZeeVHHZWYWlRJl6tbs4qSCGjPxeWjGiYej0cfKswyk79hGUN6GCoOAbsVpirmeiEmVXJ+YVNseGu4oAzHyJsMO8PhKVEt2voSpfclLXEYcnB4ZWoJssLg/GH4ctHmb8HcVRPjaZiUVH0WH5PCgS+3V6JKjQvynfHRfneMmlw2DOavdVVbbwB7KVuwjtMs6SNTR0jpYF6qs8JtKpJHBfVYtj9Xm5OAY9jTHDRqNoJt/14baDCEi2zgnW64ZJ39oqjSEZcEFxtr2JeZ/6Fk2L6q/GBWqI0d8xtz8WumrPuZxlv4vzcmlGXhRdvORqvaUWJf4kJeiRNBWpg/g15ZSAV8i4G0oFkiS44o/C2TpE0v4cY25CcQ5w8006jse3QTbiFKrFuGd+xsR9v2JXm3VGITxgeHN6O9Wt34rILda4ScGsSd2wqNVuKr6xVc6LeHoYFnQ6u3Qr7X3HL/OXiErbXj4pKSxyyUbCMSa6Y2JAaZw20PaGw4Ue6MyZTMaSoMdY9J2lKc8aMStSIaKJG+5FYc+AmnH/kabKykxmD6yu7Mqe7VK9N2TbOS3y3HcZ0Tb9GHWy3463R6/YAVKQOSzFDrHqd5VB4313J2qJKpR446px3zafCUmuW1rwP4yEb8EnyMb3zEJaSv9/DSENNUt51sPO1LM+ScGYy3+S3dOvN+JajzUQ6HEMLOrCq2BtX5S+DvbF2QGX+3HlXkKUhR+F6LzPm5NdocTZXx/07/LKwlOKNbZKwNHDFAy5GkjZ8dFYVFr8OKy7J7Szgj8X9advQwKQzn1hI8ped6FCT5mERDDihRFiTk4SAr69xYcs4bn9VmmHjTd5mXM5M57MjzKbjmdzXzYDH8+vYsGEdNt52YZ1m1Os9MKftSqczrn7lGe15cRYMaEdaa7ok7vwKVFjqy+yOul5b3FbYVNh+byOW/yUsBuCZ1P//nrDE140XNlqS5VSEv0AXEzpVXR3my55LgfTrg1OZAK1WtxNu0nqW/gEL6tKyKIPhhxQcvBh7TK5EnlPUAtsf8wzyubNWyscm2CWFKSUlCt/ePcfuOR3Z2zG1Wm1wiY2vknF/BR901e6xXGGPiFg43dmADevW4tpLb1b2ny5MYyJcyQ4zJTEjFQ8392Z2s9ro3ZLQ//skhvnindURDGnBN9EsMoMv+eHCUmc22NYsPxZv5LpVJh7M4311tRZT8ZlVgW/Y0pwv4bYcdUVhI+EUPNjSl7XjfIWlhE9Y3Iu3xYZLrXj9Z6Ti0QIL5kyWM1EuLFmzBhqDUxP4PiEmQ3Yg60NxqbDeMICLJz8RlqIdlsCECUuVcO6TQv+mSEIo3G0eYOVoM/as4s2H4xlzHH9HWJrDfRSdLrig8PW51C9H0bg86V/VSmHqI54CnzsDUYm2qxL1sCGrAAgJsNrQm/WxJbquwWcFhzDZZR8alSlA7KMBNvI3L/C1Ho4qhUn/XrYBjrpnlUHGj4cYRvtOlaqYeYb7QC8VhKX79PL0b9jYm/YxhTFiJ59Nykh9i+mW1H/Sw+rHdBiegP2z+LR6jboL8V5WCSJfo1cTWjcKwmzRE7kd8707iznuBWq1w2XZO5EcZEY8w5jSVCwpCsMu47DhqBVccy3fpcTjzvrerJ7kzI8k5z258kNRWJLtsZTkdgpNSP9WQLcBdn6gNZC0zUW0nFVRp+cO/JCqRP7CUg2sUhCFQp9ugDkTiGvgMG+0cNwxkn3oRa3EUEhuACPCZh0q0P5V3TB/YSncHvMlYWnmkfdSfibg7qb+bCCv2mQxPiq4AGnup9GM5qF6Bcx/yEc5TFii9UrLCDPyexuklGQEuzvi2vbxqMh8hLJYLC1B+3BkELPFmpW64YHCxMp4l9MwZ3mWtRTuXxaWMj9jsSl9AVEYbTfwl0U0bjfncZGkVNXWmLZyHx47fueDq98lMwHfv7zBqRW9YED9NlULHJNmVn0+Mo2/ENToiQcKqxYTnXahFpvFVBXjz3C/7fl6CxafWl02ykUbagduL6Hx1ED3JVfkS4ryJe0H9vVVJiyFY+9cvuG+qhqxSdXbY+7qtVg+uRNK0BmYxRtj7WvlSys5Cbg2hQ9QTfvvl/s7IbY7UJ2msWQr7LVXiGHqFyzpQgfXJB7rHivYakXCcGZSe75HjUoBaNdphRkkTqsmd+CzR7VNse4xj1N6mAduXT2Fw4cPw1bmuKV/x5Z+1PdRRYPRu+CX54A3CTc3DWNxURm2CW7SefEfjqId7atV9LHuhWK/HI5jfenL9QJoPPoEf4GSSoUUPuu3BRlv/XwVvz929+T7/dSZcSsr/UxY4gKV6bCdWX4j6dvW9aVxUUGX1ddZe3U5NZf7Wm2W4INC5bRbNpC14QrjT0HafUAJnlj/J8JSCz7jqMZshfFL4jtMqEnDS6DbUhsuAuUhLDmcmsOuV2k/Dc8k/8vnzio+tq44Xi42UbwOjWc2TtNc2vcq9BH6N+RiR88jdIqojDCcGMgnOzTId8YSJyP0I67uXIoJQ3rAqKo0g0o6qrUfi5tuWZFwOsmFpQrm/SEf6uYgKew73t47gcGteRwaTj+EQJZhaXi1dYwkLK2CNHGSuJBUCCNhGpawUsj46EeT2CqE0sZj4EQqROyz6dCj/UuRCug2fjUOWdkh5I+MEHUdA+D84BymdJZmaY/YCg9aUFRYGszHyFp99yHL5fCV1w+jQZd5+YU9Qg8DLWLDiqPrYcV9+cgYYwyfsfT3XgpH1eBqFph19CasrKyyHS7eIXIDrygsXaF9M6nMU7vwaXId9zyX35Pie2caKzS1uh1zC0vNhioMgtLx/sQcvsQuh7BE3wiraA7GfcXPJPrdQ9MKtAFpoJyhOdq1bYu25GjXqjEqspkMJTFptz1vbD8hM09hKRo3Di5Dt27d5Ef/WesgW3H27jBf9qaiowfTdtI5PTrDpDbPC5XiPXHF7VdlqizSv99Ct7J0Jo4mKhm1Qnf27O7oaNGAD8JUtDB090s2UKSkelxCuyp0emcNHPWKR4ztLjSleVCuD8kz3toDHyyEKR2cqxaCUZPWLK9YfjWVliqWqotFb7iDQIUlOjAs23IopKAskgLx4PhS9OrUGhaN66NGxaJQpfWGnF+m0hqwoXL4U/Qxo2+a1TD0fPYNKl1OD2bnFm85ig+wvpxBNS3iOBXQRtWGLeTl2KaZMcqytyQGWH0zD881LRLX13TmBoQd6qhq3BRdx6zAOTKgk5c9Kd9Rbfh03d4n30qBSsj0wCoz2iGqwXzqPXn+UuheWpPYrJKSmH6YG9evl5dwoa8yMYpeCl209zW0qMMNcan6Fll1s3Vjfr5KBYzcTPMlGbabpLeiUvz165ihy5iZOP3STf7GTilJX7FxBJ9N0G7lBQUxlxDyApZsBoo2ehzlcfW5PQD6ND/1GuLop6yUed5ey4Wl0u2xXyaUKEFRWFJVVZUfGjq6qNGoPWasPwN3hf0alAtLmfh8UdqzRVUPJpadeZvp3h3Nq1fgbzO06mGfo2KbScOzLZ14HEtVhnmH7lI764h6BrxMVfRG4GGA7NnRuN7bjA1cKzfdiHx00Z/yy8JSkie2duXC0oDl97mzEuuMFe3IeSQe5Q3qoXU7XgfatmuOCqVo3VBBlVV3mK1M/bIT7WrQc3WwOktpl/PjzTnMHN0DlhZNYFxbHzrSG00qaG6+Q12pNFit47N8KoxYI3fQlJJMHPpOVAQohKGnqfMciaMTLZhA2WbdI/nLg59DhaU+bJZKEVL/5RohwfagCbufZqO+uCv5xDJhqUy7ifKvg9F72O3nM1WUCUtFu2/FV1mEIh3QvRG1q4VheTLrTf8Pq3nMmVM36ow7dDwfYAUTXT6Q1qun0PZamkKf7RNSFjMk5+i7lSQs6Q/Fxc85Ux4Nh9u7MaZfe7Ro2giGVcozR4fGq4hRe97v4QcOWNAlJmpoM/Javi8kUnzuYwSdvVHEAntfkgzI8MKq1jSe1TH/4udf6qdkpEV9xaX1E9C9bSuYNTRCleJafLYEObRnnkAIq/NZwpJ2hZX4IG+aqbi3oDE7t4J5L7CmlmyHiZWovS6HAbsU7XUmPpxeoPCyR3ksM4PuY1wr2l+pYPJ552z9v+u5dkz4Y3ssSeWuKCw9YNXdDRtq0edroe+cRySGWXifXo569Pk/EZYi7RfLhaWzCvuU0Fm2T8+tw+DubdDMrCFqVSjNnk3jWqrVSDxnI5E/EJYazMSLYIX8CHuJ1nWps6yD1rsdWNA3q4HMVqhVaYpril9zS/HB9rF8JpblkpP8zamMcFu0N6YDpcLotJ/fx8+a77GkUakxpI9TcqI/YFVL+sa6APqttWIDjte7ZcLSBFjTTiH8OaZQG0bae8VaZtwGsb7IDOXZIJoMYA7TWYGJODCbz1gq0mUT5JpZzHv0bUoddw20OOYoBZJmZr2Y9bsF67RHnjpKZgwerOjEl8uyQxOVjZqi+4T5uPDGK8vWkPzYNiav/LDJlR90BleuzbtJOe/rRYXnYui92h6ZqZ8x1Yj0gWqlMPFclv+Qv7DUAtsVNqYKfLwWTdkbYQ1sZ6OxVNyc1Z3ZNp32u+CtMNjI8LuLLjQ/C9bBrHyEJbpFwLwm9J66mHH4Hfep075h23juh9WZdw7hitUvzgGTatL0F0PHDa9YUDjpg3Tp6oAq5jj4Rbk0kJ00+Dpcwfyx3dG6eVM0qFUVOiwPyEF816XsM1HpeDKpPRNxyxmvJcPfLNL8FTbvziksVeiJUy4KwtKzTb8mLKV/wiJJWGqznqeLEvR2J8xLUTGSPo/YLr1aaNZxJJYdewr/6LzapYxUeD45jFkDO6GlhRmMalaEFs0neq+CzXHcicYnHQ+XD2I2Sd1iHVwVzX7YM/TXo350JYw7Q3MgGifb1GC2VadMHbRoL+vDLVGvChczqo/Y8JPPrEvkKSzF4vqKAdz3KVARC6/LZt7/wJ6+ddizK3XYDX+FupadOFyZLAlL/fbJRXmnE3wmUOHmY/E4m0sRiTPj27LfdLrszMM/SsDtGb34kn+tUph5VWa8grBvMH9ZVr37pnxfmn+4OJOdp9poBKx88yq3BFzfKG3ePXSjfGaJ58l53OZr9MO9b9nr96s9vJ3otRwD1vQzPmA1GYOw/XEXZu87lOOHXT0kYWn6jSwbpLB5d/uJF7LEwtj3WNGfxIWEmy26hOTMNNxZ24H9rVKuGpq0bifZ1HYwk2ZOqVdaAcUuKDukXDvxNNRtfSb7fkOUgBsYacGfl01YYhupkzhvy3qphlh7TKpN66E2Oo7mS32VC0sZsD85m12v0m4qnjBfLR2Pd4/j9a54JZi2kOo2SYeFkS7rI9W1B+ElyaD0r3vRhs08LY4NWfsYEDLxcBMXR/LbYykzMwPpigJEcjQ8Xe3xxPo2jm+aBFM9PuupXt+j8vxwPMEnpFRo2g8KK22REeWKU5umoGublmhCfJ/KJflsOXo0mnEYQSzDUvBiy2g+LrQkvo90/cftE/hyZbXyMJGnty1amXBxRqVqY1ygSlrcRyzoyF90sUOzLOpZtMH4FfvwxjPngDg3mQm+uL1jBvq0t0TTRsYwKKUt9zlUR26DJ3UbFIQl7ZmnFZaT0xltfN+qOs2IL0eDXI+jPn2BpFUZyxQ2OKft586G/y+bdzcajKvZevbcKApLV2nfnOiEKR3pZrwq6LrvlVyAovjfn5ensFTUfAgey5XDdLw/Npt/9l+psDQZT+SDR4LXbdRjwlIBqBfWQlEtLWiRQ7t4WVStbQQjwxZYfcqJOVs/I29hKRDLB/G9R+RH+aa4SgfKmd+xpYtC5VN6FMLAQw7ZHO2fkwnX02NQQtbx53EUbbMKUr9NCMGB3nyZW8dtD3F/8yDWKGtOOoFQqcL63pwPEzawKoAiWkVZXtGjWJmKqGtoBMOW/bH+DTdDVFii96rWZkS2t2eZ6YG4srAXStK3ZQXLo+OwOTj9+DFOT+jKBK+iMmEp9BH6mFLRQx0jyaBJkU/nR7N7y4Ull+PQLUqX8BSERpGi8nLUKVUe1euScqzbGfseKHrl2UmLD8XLc5sxwLIWypUuJm/AhYrro+esk3wpXOQrjGjJHYH+J/jSGqVkfMFSJiypo9m8R6RGZkGdqynG9N5FMWk/d7DlwlL9iXggW+NM8TiLFnSqrIoq1Ipkr5sGJK+N6rbF0r1O7NTM1HDYXtuOEZbG0C9TTD54LVi8AlpPOEjKWDEWCiR8xvoh/Nwuay/Jl+swQl+jtSHvcDod4OmVC0vlGuKAc1Zn7XFrNRdtynbEAXuF1xY5yFoK1wnbbjrDw8ODHV4+3xEQEpWrnSkVltJCcHQCn7GW56GqiVZLFb6slvgRS5tlf7uR+9DB+IuymWGkE93QgTnIRap1w22lL/sykJAQ/1Pb8C8JS1GOWCw5CIU0CqNoUV4HiuqUQuXqdWBkZIjm2x4z25CiICzteZ294/7xdAdalqUChCoMmnbH6kNXYX1lG3qwdDeXhKUU3FrJPztaadj6LDFGKWmw2dgXOqrEORtwEj6+TzGmIWl/amY4YPfz931ZZAlLhSuPyLaXFbUfdPCluNRJJiyVbDMBWUnkM5bYEiplwlKnTfgqsz8R9uhmQqeqF0Hrc1mzunzvzMkuLH27gVq61NnI0S+UKItqdWjba4UNkk2SC0t1RuKWtNSFkwrbQ8QJKUYHOFow6TwB2y4/xv0j01CqIGmbtdpIwtJ37K5P41QQbUZkLXFTSkYQDs2gSzTV0GvHA/g5n0PTAuRexkNwX1Es+AkZUV+wdWRDPounpBH6TtoCq4d3sWQ43x9HmbBUVH8VnORORyruzuczlipa9IMTzd8EW4xjwpIuBu3JEu1o/ft4ej5f+pWfsBR4G2Na0PqoginnFffuIj7RhV8Rllyxlj2/KPrNeZxN0P9+bhUfwP6JsJQRA6s1vaBbmIovZdBywGwcuvUUl7cMYjaPzlj6Y2Gp4WzYKG7iEUZsbl1qc3XQYQ/vH6iwVJ7YCq1qFnikaIeovRjFhbgOK87wJUcySD3vUJ8OUDTRehdfevFDEpY0KzVGtm10qLBkSfNdFQNWWTObmU1You0p5CHGsw+TFEAhzSLZ/aSahsQO1cGMi7TM47BfJiy1X48vssoc/Q59mlABQAMtT/M+i+J/f+HPhSVCRnIIXlzciMHNDFG+tA6zC/QZ6iWrotNMYn/o3kVp3tgyMq/8eJMrP/yUCUuEz1cmsRd9NfutwtMHO2GsQ55ToTceKOx1mb+w1BJbbisIS4/WoilbPl4UO9kr/WRcm9GFDfaLdd6L7wrFnxHwAH3/VFhKJekfw5c6mCy5mP0lUaIjptWmy1WKov3KpywogvRBZalgYtACF3/69f9M+D7ZhXb0jTe5fyWT3lh0+CZe3NyOptVIvVArIwlLaXg0pq0kLK3LJSxNzUtYKtcdxxX3f6IzluhLzT8Ulmg8fry9heVj2qFWxbIoyuouvbYYarcYhWsuUazPzE06Pt9cBTO2kXUhGLQZhM2n78D67FK0pJ/MJ30lF5bScH9Zf+abFGq5Ub6tAYP6ifp0ST4Vlmg6Q3GkSXVWZwuqZ/XhWkWLo3yV2qwP77zkIHx/SdvLS1hKhc3WcXwmkEZbXFaI0Put3dnYSafaMLzIc0ymXFh6d2QQC9NqPUHackJGFM5P5C+hdNpuyTYrXxH79UP5MvdSVXD5S1aOvz9qzsaJxRv2xNN83IUvN1ayZ6hU64dTn/Ia8SoXlr4emoO6NKzwUDzMoV693s/HObrNh8KO2igmLFH/SBeDl9hn63uU83Nhqc2EM3w2FIUKS/1IXEi4xZIrSM5Ixc0VzdnfKoU0UKSoNJYqqoNylavD0MgIFs22wDVPYSkSl3vw/rdm6xO5Z1iF3MYoM/68qRclPyf0mVxYqr39CQ+jxNphYi3e53Qa/+Q3haU03Ns2ioepk3TIx4TabD+uuiQd5q3mgE52S/uyHZYGNE7FsfGV4gyyTDzc8nNhKeztUbSoWh01TAbgxLvcwozD3o7s5bqOQVu8kGZKKhOWMmNcsXmgITSJ71qwuCH6zt6CGw+tsX4c387D5CfCktO60Xy/ZtVCWeVG0l2ifFVWbg27DSV+IPdxEkOccXLNWFgYVkFpHerb0/SroHTlplhwyg557U2fmeSHo9NaQIeu/ipaHV1HrcG1+/exdVpXdr1SYWkW8dnkrpUX1rfnwhKd0cay4+MR1C9P7qdVBasUp8kyYYm35b+/sNSgL079RILPvhSO3sEXK/tzAUZv6o2s6YUE5z2d2HR/6vjLhKUP50ZzB8OoH7JeJqXj5c7hfGCdh7D0yF8hXjHvML0m7SxLot92B6SlpyA5OQVJUT9gSwrSytoWnqG/YvFJHuQpLEXh8u55aN26tfzoOnEZ3pKyTf6wG4bF1VFAUwfGFlm/86Ml6uqW5M5rm5W5v06QH+neWNe+Crm2AErVaZzjvq3RokFlFKNTZAvWw7bXWXq3341p0FUvAN0K3dG5Q3nye1WsvJW1FIRO87WoQDrpAsWx43UY0lOSSX6lI8bfAY9Ifj18aodgqWLKhaXWwyH/YAkhxvE0erDPplbA7IuuxDRxbFcM4euxK63FR9rgiHGb0IpPtzVe+ZKfJPF0JTeqdCmcDXN8H2AgHbyr1SL39ER6Ko1XKuKCvfGCxOvOo3f4EaN8QJOdDET7uuPh9SOYN6g5fyOnXgHrX1FnwgeLe/DGarDgoYJjkomIj3Z49vQJ3joFkDtE4XQfPg2xZvvtCksyqI5zAZ1p2tVNsPk+r5xulyRhyWgCHnxX6EmibTCQbbRWGK2PvEdGGq+byVG+eGJN6ubjF3DP+iSRBIlL4Fe8vHMQy0a3Z8sTVVRqY/n1PPbpygjD8dl8f5nKI7McCob7SZjq0VlgFbBEUm69/23C0kBc/fLz8lAmLCV8vY7OtKwLl0AtM8tcdbthVS024CxbfzxeR/FUhzxfzZaTqGuVgkmL7Oe3bt0cNUvyDrdCz53y5Q7RznvRgL2NL4M2S64jKFv7S4XPvY3o07cHpqw5BAc/uTqbi98Xlopg8MqH3P6l+GHvCL4uvtOSk4hITyV1IBmpcf5weX0f9+9Y4ZP0bLrHklxYeqnoagTiSDc6I0YFRn13wEPaQDbD+za6kjDqLG+6zTt6u8Nj+OzJJmSwrXCL1GBP2D17hsePXREhmc8U91NoqquOwuWbYv6c6WyfoeLd1uJXt/nh/J6w5HCcz1RUNR3Bl6wxUvBw4wBW5qq/IyydyZqOrSgsMREx7i0mstmbuhiyzwlpUttLjPCFDe0XHryBdzjPCLrHEuvHao7ALcVeOcwGw025k9lw1SP5xv4Rz+ehJHEYCtQkAwA2dozD9RncrtTruRWK2kHUjw949uwJXn7yljZWJlbo1grUI3VZtdl0LJ1NNyjXQDMq/vOffwmf+xv4jD+dFthjEyDZhhgcnsNtAXNSWKCisLQyb2GJVUEfrDehdVUDnSbfJmfIyITtgdH8zXU+whJdLjC3J3+T3Xrzw2zOve3GVqxe6ua7FC4Mhwbw2YfNxxzPcuoJtrvHceHxp8LSIi4sFa2Mi9JSuAyfm2hdkYqDJdDtoGzZEbHbF/mgq1hzUm//VFjS6o4bit8x9r0Mi8r0zWtxTLjNKzhdCseEparmeKQoCGVG4twivs9ThSE78E0xw7wvwLwSr7/zpEE4XQpHhRS6FO4E3/qFE2aLqWwJrR6mHuRt4uXOHEvhUj5hZTuaB0UxfNNjxMv8pEg/vH98H/duPYMH2xA5Cntn8qVweQpLJ7NeyvyqsJRFBsL8v+DZjb1YMKQlylAfRsUEW57QCpCI8wv5YC1Xfnidy5UfypbCUVICHmMEfbNbswm6tK/PnmE4mW5Sm8XPZizlKSxJBs5mzWC2V5tG+SlwUuhXEj/sRw0aJ7X8l8LlFJZ4i6L1oSNrE4U6b4K34hsP/9vorEfFjrIYJ80cCZUJS9Va4JzCSnulpP3ArrF8hmLh/rvgIftCwI/zaFWF3KMgFZa4BfpwmNtzrSrDYKOgbqV6XkNn5o9kCUshL/bwPFNtib0KU2K+XV/KRYFCPxeWFjJhqQjablJYoqlAelQQ6SvvYseq8TDT54O7VvPPSfuo5CDeA5v6cvHMfOZ+yN5BJzvsRxs2U785jkuf5Hy/k398SFV7eLaZtpkep9GwJBWyqmDcGeo7p+H+Ar6FQu1O68jAOYP34ckx8LInffjd+3jnFiSV4U/IU1giRXF/BRpS4a6AOc66Zr3JddzejfVtJatP4ntyKiUOVyZxYclswEH50qrv1iv4TPiKXXBS2l+M8x2b+nEft9a8m3nOig99tBC1qUCoVRGnXbNS6HjUnPXtZc0Gw55cHOfvgQ+OdnD8+JHEJIuPl8azZ2g2n4RnvENSgnJhKeLVZlhQX1u1LvZn+4xqIq5N4nsJGvXdzvvbNCqkcGFp0OJfWaGSJSzVnXU7a6z6C8KS+eLLrG+0PyR9cKT9AtiGpSOF1ImU1Di4f7DB/ft38PiTXz7xSITVpCZcnDPogYsfs/ufPndWojGbYVoYq25KqrGisLTtz4QlO5mw1HG6fCncl3OLudBiMA73fRJZOpLTkuDv+o6k4x7u23vxD4oEPUCPBvTFjzpGXVLsgBJweRLv9+vnsxQuweMWejBhuiDaTj8NxWE8Wwa9rDnrz4tXbystTafCUjOmBVQy7w9nKYv876/ivkDplthoEy715/E4M9eQxUGpsNR2jXx7joC7C2HI9s9th2seSUij6U1NQ/hXO1iT9D558Qm5JkVmxOHHFzuc3b8W/Vvx7QY0LEbiQYDyOh1qd5Dv26lmjBX3pC/XEztycwN/aaM6StmMpbyFJebdh1mjXVU6UaM0+p2SCyaEGFyczWe//fOEJXdanVNhs3kIM2TqVXrjkofU44Y+xzgTPlOkMN28+xsP9r49nxu9Uo2x/rnkbUY5Yl47vlbyl4QlROPWdG70a/bcKHdGPC/P5vsNVe2La555WuNs5C0s5UUSHi1ow/JLr+l8+Qa1inzaOxL6tPPXqI2t0tqPOL+nOHNoD/YcPov3OT7xLyPBaRea0KnAmlWw9o2SmPhfR+961JCqoNHc26RpS4S/xChjKmaosjdqWo0n4HGAgoeS4IpZbegMK1V0WGEtd/6tZvCKWbrNImmTwbyFpfDne9GWOWV6WHBDcp4i7TCrNZ9KWKryavA+KA6357RnhqGY8Rg8CuK1LMX3OvoacAehJN28mxm4ABwayB2M5lNOyaeg2u4czIx3YbMZxHgrelpZJAW74Nrurdi99xwc/RQK4cthNKMKr0opLH9IHcJUvNkyhBmvwrWGwEq2hCH2JUYa0HJXQeeFT5lQ5n9zgvSFjgbYJK0jp073jUXt2ACpdMuFeCttzko371YqLJEGf20sH7xV7rNFvoG0z8XRzHksUKUnrv8gXVqUOy7u2Y5de07g6TcFq/DDCgPoIEmlKuZfdJO30eyk4evV5ahCDXYZcxJX2RTqaFxZ1JINBrWbzMFHyUGkm3f/e4Slfjj3/ucKRDZhifmSmXA60oflYYnmY2GTvT9lBN+ZhNI0jloGmHOLKhLJuDGRv42o3XlDdvFMwnZ1d5SgbzBKmuHwR5mnH04G/O3Z8+nmpJbDFpM8Ju2OHJuXj4VZJWlD4iJ1sf2N4huY7Py6sPQVWzrReqSOrkutpLaVDpvDY5mdK9NsKuwk4SXu1RaYUdFL3QiHpcCkz3kIS5k+2GrCHQrj/lulacLJeLptiPS1qWbYJg2Eoh1Poz3dO6mQIeZcl75oQ9rh2WnN+ICl/hJ8kX3fOyMA27sasLLQKkqd8RIYtecVd0xIvP2dnuAwza/9z+Ebp8S4MX5PWPpyeTpfEqPbArvYq0ZCKBkYt+CzPgv8G4QlvqF2FHF26Ky4AjDqvx3SMAZfzkzlA2HS/u9IbdU7L2HJ/z661qU2Vh2mm2RTzwNwYhT/ymUho/byvszrLv8ypHolMxxxkBpbhgdW9+AzeOtPOY4QyXxlBD/DaAtqo4tCm84eLVkHS+/LBmXp8HOyYnV0z43n+K6068qE65VFPB9LWOLAW35S0pcr6Cf1CTozTksDr18TlnhTJnVqTQtmB8oZD8Md2agn+DUmtZSWm+YnLJHhydVFfMN0dZOxeCIbmwc+xah6fENU/Tw277aWznU43Ju1V51anXBetktx6GtMsOD5+DNhKcp2CRrS/Q41K+Iw37qMGOiTqF+aXlsCvU5LM2cTvmBjFy74lrQcKQ0s/2zz7o6krXNLmInXW/qhNO3vK9O9CrmfkqewRJ7nfXsdqlMholQTrL0ncxZjcWtlO1ZPC5tMw3upTbHNu6nNUC2GVnMuyoVI19NTWFxUy7bFURcakww8V9y8m5m2RNxe3Zbld82esv6ZDK+uL+R7sBTvhuvEyabP3iftsfTvEpbSQz7h7A7aP5/Fa/ZxFQn3C+jKXlDVweq7vN/6dmuN0vy4ubxtrvzIS1hCegQuzmnM6jH1gVRVq2D1syyhiPLnwhLvJyLfbCX2W5XY78qYKZ8uFIaTE03ZM1UK5795t3JhiXT5dzbDiA7kNeph6W3ZfKEEPFnXk9k3NaNBkKLA9lj6ZWEp2QOrBvCBStFhu6W6k0L89Z7QpfmgpYdVz7izHe20A41oejVLYcpJWR+SiHtrO4Jtk6GweXeM4wnJF9TH1OPSzIqMHzg8qjFrxwWK/FxYWtCA1it1tFryjIeR/urdlX3YtmsPrjxUnDMVgj3D6bkqaDKdDMKUdEmZ0R+wpC2NjwpaTT9GYk2Jw9X5PflXLQu2xmlp6kOs0yG0pfuhqZTHOPkG6sRvmt0SGnSmgVp1jGfLxEm5PFjIVlFoVWmP026Sj+dP/DO2oX15zD7zWf6CNV/yEZYywp9jYhPaz2ui97ZXUp34gd0DuABkPERB6MhFLK5M5IN7w97b5EuJUn7YYHw1KsiWQMdFV+SzAIMfbUEjKr5qVMfmV8o8Konw1xjJ9tUhcdr8XPJpQrG3Hx+j1R9xgvnq/tcXoG5xUrfKGWCdbGpUohdWdaHlpYkOi6/ls9+QcmEpM9IRc9rxfsdk7BG5EBH38Sja069UFtTHjEtSG2NCyu8JSzu6SOPGURezzk/7+HNhadEFJp7FvT2O1lSsLGWOHTZSo4yzwcimdKyrjm4HbPONx4/7M1CTtl8yFtNvNAArd3LfdM+GuehYi8dBpVRv3OBfcSHV/18Xlt6emM7vazYRzyWhJenrVfSpTGeK1sGi6zJb5o3lHfh+iQ0W3GXpRbo/tvTnMyrLdFsln+WX8OkM2pXlfodJv3z2WEqNwNW55qwPUtHUQ8exS+X++PqZPVGV2ViStt574C81JsejLbj4ZtoX76Rm5018SKZRlGuOnR/4icmulzC4Fr++yezD0ku1VDzfMIq/EGs4H5+keGUGP8DAOtT3L4HRJ2RL/iNwoDcXjOoM4i/5gt5fxd6tO7Hv9GMo9h4ep/lKq4IN+xIfQYkRIvg/3sx9c62GWGPN60bmj0cYZ8F1ENURO8EmRf2isMTac2YQ9vSg4rEqqpD8ly1Tj/10Al3pBy/IuTX/rpt3f7u7jkVQxbAnTvxkFy7X7VP45nfqbXBR2kMoNfAxJphQp1kFZeu1xcgRI9Ddsi2amRlDsyAZYNbrhGu8H0eq7zOMqcU/q6dfrzVGkHN7dW2M6vrl+ZRQ42l4KZWox6G5/FOwBcjg/Uf2eMV6XUNfQzowKgyTDoMxcuQgmFUmFacw/TLSG94ofoHMiNeYzfZlKojei+/8XFgKe4HBbLZUAbReZ0OqcW7SvM6hSzWexqbTuAAUcK8/F9RUimM53bw5F/GwXtCaD8rqTOfLFHIRioPj+Fev1Kr2VVhKmIKHy/hGg8ygL7wCadKHBBkw3lkPU11iSNQron3/kRg5rBOqUuegVFNsfi5zV4njv5eLTRVbDMYHhcxIi3HBOjIgpb+VqN0cg0eOQG8LI5TS5GtkC5cmzo/0Oinh62X0rsqNTiWzrqw+dG5uiSamRizuJen+FtIjQxwPonVl4qwVKoUWPUeQcuwFo7Lk79K1sOq2uzTgzU1yqD2WWfKBR/l6HTBkJEnTyFHo3rQiM0CVOi/DZ+kb5OmRDljYiQtg+mZdyHkj0deSN+DyFpPwVDa7LTEQx6e1ZOVUWN8EA8h5I/q0QDnSEahXssS+Z35SJ0sGeecX8j3Bao3F/Rw7Tsd6X8QAQ9pJFEHDLrRuDoYZda7USd084MDflES7YXVn3lEXqdsaw6T492hmyJyzyhYLYROSJQLlIiEA5+dasrgWqsDjOrJfS7Y3VYEKLbH9VZZZ9LzZm+9lU8oI++gOdRJfb6xgz1cp0Rb7ZCM/JQRabUVzep5KL5xx/Lmw5HVtCutIChh2hRX1X9LdsKIxn6bedpriBsEKRL3AoOpUeFRFk3HE2PrZoE8F2vEVRZ99LlK+Zyf5w16Y07pCBj4dlz6XHEpCtDt2j2jMB+HKjmLVMWGfXb42Is5uC6pTu1CoEoZLX0sLeriELftUKVkP895IjlR6GM5N405g0Som6D1iFA6/DkByyHusbEfbizpqWfQkZTsCrevSfYJ00GaxFcKlTjTh01ZY0rfHxI7tkr7Qw0mF46Fh/HlFy8GyH6mLA9ujZnFtqNOBFRV4T0n5kh6Fe9v6sDIuWKEe+tK6MKANytH4l2iANU+95Lae4nl+nPTZa1JGBj1xQb7mNQkPV0qDbJVhsMpzV+lUvJrRg3XeBfWGyDfppsjsh1r9XvI9lpK9rDGkKhdxKzdsx/uHLqaoXq4c74ibLICDJCxtm8yX9RVqtx7usmhF2KFTPSoIqKHFqazlWt9vzeRvD2u1xzVJ7IkmA9cetWk9KgrTTkNIvg9AowrEFhetiBlnHORivOetVbwfqzoEN9jgWiItAqeIDaDCeKGy9dCT5OWQLiaopKPFn1W+MTbaSd5ZwnfsH9KAhZeu3QLDybmDSV9G06RVszsuOysOCRJxc4nsE/Qq0Gs8FfbyCpiEu6sk+20yDArj22wk+jzGKGP69pA4GSYdWZ1qa1IFhdXVeZ/QfovkYMTg4hQ+TbpQ2WV4ryAs3ZnDHetyZr0kMY883f8VxjfjIpBeI2IfSfn07dAAdSvocweN9cl5u8tx36wwoQG/vlKT7rx8m7dDTfamjc5C7CDfW+vVHv6GUbF+pP54gwlmXPApV68N8wn69GkO8/r1+QytAqNxRxKW7i/vx/pIlSIz8UoSllI9L6IDe2lRADVa9cHIFfvx5ocn9g/mS2+1q5hhICmbfm1qo1zhIqy8VOt0x1kP2ggz8XKXJMiYDcNV9hlVZfAZS0xY0quMqsYmaD+Q9FdDu6KmNrVBZTB0Z1b98rolbW5foTEeyGfpSSQF4crCtqwuqOvVRz/WXi1RTpPeuxk2PctSor7fHYyKbBl7cRQrr4emvcgzR/RBA136zOLotPo6eDeXjMdbO/N0NBsjr0NxXo8x0pQO1IqiXvv+rC8yN6CDj0rod8AG/Kvm4dg1je+9otZ6jfRlSkK0A3qY0D5WFRbHs/ZY+nF3Hl+OWb11npt3Z4Q5Y6EkTBY3bo8RNI2kf+vapBZrW9XbrYWjbBol6XeV5ge1UTny4xvJDz0646lYbex0UBCWCD8eboYxFQdoOhrPh0uOV9BRTifQjMabDKbmH+WD06Bn2/gmtirm2Hgza7Ad8GAVGtHyIH3WNkl8QWoQjk4y5fWvrBF6kfY3okdrtGpmhrqF6QtBQ8y6kp+wZIvZJvSeJTH1oEPWADQlGNdWduMiSJkG6DOcpr8tKlH/TM8Uq259k58bTPogZkMqmuOM4gQCpSTD7vBk6SWnPu9DBrVH3fI6TAhWKaCDvqckJTY1HDeWdGVLVwuUrI2eI3h/U9+0qiSmGmLuIT4AzYx3xcaeXOzRMjBDf5IPw7p0grFBGRRn+1JZ4qz0ha4Yx+UwY0JMccyRTV/ODMXRAfwjN0X1GxPfZRYuvv6I57sHc3tTqCa6DKX1ZSSG926JKrT+6zXCvqcBygftGfF4tK0796+L10CnQSTuvdvAoJQO2xSbvmRcbS0tmcgIx8V5rfiLJ5LObsNJGfZuC8vmZjDSJjakYDWMPfWFn5vgh/3D+AyX0sZtWHx6WtBZM4VQZ8ReeChOqMmPND/s6ckHl42HLIPie1Bq075cWwkT+hJLpzo6DyPp7tWEzY4tUq0TTrkpTB/LRSpstvE9fwqUrIaOJN3rrzsQnzkNntYr0IgJ67po3oPm5QA0YfsRlUX3VfcRlrc5J6TD48py1KcCcFEDdKX1sYc5s2ealbrg6Hsep8zIT1jZl8+Y0q5hgaEkfwa3bcDqVjnTKXj0I7/RbgKurhvIrlUZuA4Kk7UQ8OIA2lThfbgJ68OHoXUtarOKoPn0o1mf9E92xopy1K8oiX4L7JTXjWwk4NbMlix+aiUMSR2fhIO3PiM1wwsbWN6ooOVY2ZdVCbGOWNqLxI+EN553BuydcmooaavtWFstVtOcjINGYkBrQ9ZuKrVeBOdQybHLi+QAHJ/chtc/ZYdaRQzZ+xyyr98j+CmGNuVjKYPNj6RAQuwbjKvGx7/txsj2WKL5wfvcdlNke69m4vvDDfwlWoHysOg2GDPmk/LPiMGLA0OYbSik14DZ3GFdzVBclYzPzIbgiW+WbQ17ewidKtL7knrfbgDpf4ajnWkLVKlEBVo6Y3tGtg8I5SThxyvMsOACjrJDu1ZPHFf4SmEA6V/KUjuuWQYWPUndO2oNH/cnGGlI41AAVRt3Zj5GB5MKKF6gMPN9dPqtA5cjMuF+YT5qsX6gPFr1HoIlW+6QHi4RLsem8w9qlKqNHsS+jezdDGVJetVr9sP5r9xehdjuQXP6koqMoxt0Jmkl+TJqxACYV6P1rwS60/42j7SmhL7FbAve5+nVtST+IBn3Nq2OImSMzEQxs8Vgw6f0r1jZn+eH5rRjCsKSJ9a05rPyajQ/IZ+BGO50GJ0r0zipwagt6cNJ/ndqZIIq+nxFQ7Wh66Dowv6n+Kmw5PdoO0pqa0O72TCc599ozxO3A/NgQs/V7YnrHlnKQ9IPG2yZ1APlSGeoTjqB6XuewOH6UjajQK1OW1yXhCViZRHkdBmzetdHUVL46qVrof+GQ7hzYi060Pu2WABbSXr3Pkk6JRpWZjaeKe6xJBHl9gCbp/ZAVTbQUkWlxv2w5eobRP3cwsjJjLTD0ooloK1dFiPWSp9dzIegx6tgUr4oSX8jHHLO4+zMIBwabg4d7aKo2HQiHEhlin49Aw30SFr0G2InnUeakxhnzOtaB1okvS3XPSFdhnK+3ViA+rraKFrcAHNuSqMpQoTjIbQsRu5fyRKbnmYJRVkk4durM5jd05R1WnQPnnrdZ+Dcy2/Z3rrYHWlO8oL81nV8NmNPiXZ/hhWjW7M3sVTAazN+Gx7dOUoauC6KlaiFzS8lBZ8Q+9UaK4a2QXHiBGoZtMCyEzZ4cXoyMwLFmw+Tr6el9SHw3VUsG24JXfZmTAO124zBoYeukE2yyIvE8K+4tm8huphV5IM+cmjXNMOktUfhEphdIkwI/IDT66bBgu3noYLC5Rph/IoDsPfL4R0kBsD2wlYMb1uHq+yFK6HjmA244xKsUCaZcLu6Goa0bjaZgSd+ueWv8K+PsXFqJ+jr0AFAAVQhdXPzNXtEKtTNtChv3Dm0DP3NDPgyUHIUq9AIY5YcxpvvysTH7GTGB+H1xZ0YalmXO4rqFdFpwnpYOQdlE2J87o1ArVIkrtWb4yj7ag7H6+5GUkdJeLVeOPoubwcm+OE+dKHnaQ/HZZf85BjOtzukYyDnl2k2CGymvfsJmJXVIXXfFCseyd6r5SQBdxZYkPhooUzrSdizYxYa62mhRNXWuCj71n5O0r2xpYcRtItqo2a7+XBSLMp4Pzy7vBtT+1ugRknybG0dlKlHnJ9ZG3DTxoNP882H+Hd7YVqRpLmcMSY/5SPgkGfrULMkCTNojhUOWaJBjPczLBrQGCXonhBFKmDIMb4fSUKoI44sHo4Gsk/l12iLhXvuISg+q3QSvuxDjwY0b/VwyEZBoaEkhsBq62RYVKFvrNRQ0WIIDlyywo65HVh6Oiy/mLXxX2IYqwvDW9SUBg3l0HrIAlwkac3V5xBnZbAuddxU0GDELgVHNxmvd09GBa1CKFhkIhkQ52WFUvFm0VBUJmVctu4EvFLQT6j9KEHCdVsOh/SBLEIqAt6ew5RuddmX1TTKGWLo9uO4c3A5WtF61X6VVHaR2D+vB7M/5XrvkH9iHJHv0L+5AQnXRdeLWRtM/7i/GOXJuSWb9MEd+VZsmYh0vYcNk7qikjQFu4r5QOy86QDFVbU+9zfzfqzhBNz1zp5DqWHvcWDhINQpTYVNDRj1mIEzj29jTUd9YnerYfQ+O7nNTI3xhNWuBehUhw8cVIrXRu9p2/DwS2AuRzfadjNMWV3QRJsVzxR+T8azPf1RVFMDapYTIZ/IlIt0+L07j6ldG6AI7VdLVsfgVWdgdX452lbTho7uQNzyojFLwPX5fVCc5mOtDfigICw9WNaS5W+ddsOh8EEnxPo8wKqRLZhjqVa2NkZtPoWru+ZzG8f65JypyU6U+0OsHNpcGhwbYexma9w43B165HqDZn0hm9D15nAzFq/s9YM4ZUH22Da5O+tbNMo3xuzjt/D6+Go0ofcrOFo+Y+nJhtHQJdcX11+MN7LPQWYk4O3F1ehYT48N+guYjsZVj0Skh9hi42RSD5hAXALmI5bj6sOLmNWY9J+lGmHpDa6K2B0awvJEu90k3M5jmjt5SNZSuKZTcfXpdSzqb8xflNTujKVHXiBC4T3At/ujiN0h6TRqi2eyya+KJITA9vIejGxbjw8yCuqh/Zg1uP0+++DZ79E41C6jjUr1p+PM9WMY04w7pNpVW2DWLisEyM1xMl7sG8DT0Xm6tMyQE+n1Attn90YNtsxCBeUb9cTa87YKDnIEDi7oxa7V7bk1S9CNccLQ1rVIeGl0Opc1UzDg0QpUoGVg2hMKLkguUsLdcX3vQvQyqcz7UppXVcwxcdUpOAbk8IGU5EeHscryYzzqliVprNIUBxXXoxEyIhywuFsVlo4+u5+QHMlO9Ifz6Eztt7Y5Vp7hBiPk1X40p3mm3RG77mVlWtCzzWhTnoaXw37FvUWS/HGT2uTy6mQQWB4dpu7CG4ebGFaS2IqCtTE9vxlLYW+xtDW9pwHmn+CfKpeTGI431w5gcmcjLtoVKolmI5fhyvvs/lko6YOqlSD3qNcRl/P7srmMxB+4t382Wtbkg9Pypn2x5bY1TkxtSex0cTQaezZrw/TkINzZMQON9OkArjAa9puHi9bnML0cjXNTLD8pUxEzEfXtFdaP7cBnGReugHaj9+HmrR3o04Se20P+4ZpYlw1oV4eE6VTFsodZDSHGwwrze5uhFO0zNSph7jm6XDUenx8cw4zBFiivSf0mcm/t8rAcsQCXXyls+K6EtOhvuLJ2DBqzgbUGarQajtO37mLT8FYkPmTwvUFh/7bUUFjvnY3WdJmlamlYjtsEm/f3MZF9pbciRp2WhCVCaqwXruyYDcsa9IMoZCCo1xBjN5zHZ5ko+iuk+ePwsKokHtpoO2GDks24E+D9/DRmda/Py16jNNqOX4u7n7I+mpQXyeEfsWNKJ1TSUSN9flG0WHFTEppT8O2NFTZO7IwqTOxTQdVWw7D9Jmn3eb2tzUYivF6ew4yuxlKcdNF+4jrcex8kHzdSUiPccXbLHLQy5jOyCpasgQEL9sDG+2f+ayJubx/L8kR77Pbs+13RMYHLY+xY0Ac1y/AXUuUb98G6U08QoOjWJ3/Exjq65B4GGL0qawZgfiQGvMLGUW2gr0lFkZIYtfMhYjMCsNu4IotLtxkXs/Z5i3PB+uG0PpNyW3GZC0uEzPhQPDy2FF3ZLGpa/0maF+7B28Cf+8aUjDh/PDi2BqM6NoaeXil2/2IlqqPtoFk4auWUJSpRQl9iYgd9dk6jPQqbd8c5YKZJBRKuh97Tn0vCEs0PPRJWDL3nXZOvAMlI8MfdDWNhwtpGIRi1WA0XahxTwmF3eQsGN6vGhQ/1CugyaSOeeeUsuwwE2J3D1I6GbJxVhPQ9Cw4/wdn1DVi8LIYsgs9PmkP8D0ecJe2oW/PafMxRrCwqN+mIGasP4aWb4gtVkr8Jgbi0ZjjqlaNjNXXoDt4Br6R0RDidx+Se9fnm+6VrYuDqY7h7aQM6ETtduMow3PLg+Z8e/w3X1o9Eg5J0ckdBmA1dAzfWGUTD8fZejG1Xm48X1Uuh1egVuP0xu98d4kXq3sIBMCkj+XTEX6vZbAA2nnoK/3yLOBMhX25jfr+mKK6mAlXtSug57xDuXNuGPkYkzaU74cxH4oxlfsfmMcYs78ovOCvfC5l4pdja04SFN+5yXmFz9wwEvjqNSR1q8ZlclZph+aGbOLKa99kNJ2xHDhf2P0LewpL0Q3pKAkJDQhASEQ1SfvmSlhiHCHpuaBSS0+n16Qj/5g03d3d8dHoPr5B4ueH5fJpvJF3ObGj2QR8hIzEaYeQ+4VGxUseZimh638g4pErWNF3+rNg8N8xCehKiw0MREhKGqLicrsQvkJGKuDB6fShi4lOyGU1lpCZGISyYxCksCiz5eZAWF8XzNCyM5WlmaizCQ+nf4UhIVXJhejIiI8jv5Jro1HwKIT0RkWHkPBKHCBJfOZnpiKXPC49BUj69UUYSyVN6fWg4YmQbiCiQmhjJ4hAeFYM0ZelLJdfTdIRHyZ8TFx1G4hOE6ERakqkI9vSA21d3uDg74Xt4Vo1/tYMvc6ndfS68cnZuqQmIDKXlQOKV8BudNimxpPhohNO0kzIMj4nLp4NJR3xUOCuXcFLPFO13TlITYhAmpZMlKwdpSfH8mRGkbuZVEWhZRZC8+UndTKHxZ3WQlGkUidfPKmEOUkhcaVxCSZ1MVJL49GTyO6t7ESQtWTdPT45nz6R1OVFZnZTIIPYhip4XQuzDL0QuPTmO5XEosSes3SbHIpheHx6JpHwuT0uOYvEJIudFRobxNEXEICOfa1JjeX0NCY9QarvSk2JJvaJxD0UYsTXJ+bQNRTJJfZS1k1jJ+GSkxPM6ERaJOJmRkshMIvVFSnNskkL9zUxFbCQv2/DohFz2JTON5G04j19ijnty0sj1pA6Fhknti0DaYEhIMEKj43PZoFSpLYSSOCZI+zLlIswaA0sQx0pVDxNPKG6wn4nUpCS4XR2Kuh3G4rnCxrc5SY3j9juU2BvFaFP7wco+Uip7BdKI7WRtj9RxVlSZKbxeRcZLdT4DCbG8DoRGJWSljdjoaJoHJI+ikrIaY1Y9o32RFCiDtL0o1qZo28vtSdO6z/oWEn/ej+UgM5mXC7HXssszEsKJnQtGVExSjnLMRGJMBItLCKmvueIiEW2zGYZsyVYN7HFSHFiTfE9OwNtto9G+xXi8UvLeQZF00t7ps8IiZX0nsf207wgMQzwr80wkS/1PaLgsbzkpcZJ9J+WTqymnxLEype2EJYH0rczGKfTJ+UKup+eHkfJlp2fE8vuRNiEzL6mJPJ+y6gcZpAa4wtXdA5/ef4R3UKw8bz8fns5mSxS0WIz3klefEs/THhqWM06k7kST8mHPj0eKLHGkfdF2HEpsSoJULqkxJE1BvL9nfxNfhNmQSFJ2eaZTQVgynYu31PdOI/aAXEfbdU6ozaW2gj43T9+FkJpA/AKWHuX9THoKtyvhUbwfpX4TTT9tQ9lvm0n6ASkdpPxyPTMjGdER3A5FxuX0QjOQSOoL/S1bu8tMI+2O5mn2dpch1ROl7S4XtC4SW8FsMO3fiM2SflHGr+SHsr6MQ9phfAR7ToISHyozLQlRLB4RiJM6iwxq58n5ISGkfigUPrX1sn4jQapoyeHf8dXNHW4fneDiFSyv03A/h8ZUxNZtjPWOORxdRaivGUnvGYY4ZYkjpCdyPzGU9GfxStwgeR9E+9Kf5r2MDMRF0bIPRbTMtyL+aCjpQ8LCc/pB6YihPgvp92TPT6D9IM2znM5FKvGBWFyipXZD7BBLH/ENpbLJJG0kkvVvJM05KmW6rM+kaU3OSixNY1Q4tffkughSLvn4JtlJRQwbC5A+W5a/pP9n94lOZHYlJcoPHm5ucP/kDGePwKz27ncTbeiSU+3aWGiTfaBL809mW8LlNvd3IO2L+sjk+siY+BztNosMEldZ2Sf8zkNkNo60ieiElOz+EukHo2nfQHxredn/Bhny+kjKIc84ZSA+ltt1auuTf6m4iF0g/Rgrm5gE5T4v6YNjWL+fh/9M7FO8NPaLUdZY8iCT1C/Wr4WSOp1M8ouWr1TfomKTssqH3j+anEfLjdjMnOWWKPmeoWG/mubsML+dxZ/cIzSStAElNSMjRcoDYjtJ2cqhfiUbWxDbHCuNW+X5QdJB8it7lLLaRnRsfLa+k44/WDvMY/wgI530L6wvipFUwBSe/ojo/MZcipB2QPw7Wk+oPxsRS/oa6ZdcEN+QjeuJHYoiz5Odl6agG/ASz0QctS+BdFytmH/kema3iN8cn71+0bEdq9OkveTZJMjz4yIln46OSeN/XVvIJO2Y2mjaFmQllhBF7kN8jjhWxmQcGsPtSWi2epVOzuP9VwTp73PWhrQEmnehxIbw/M8kfSE9N5y0n7yGoH8lPxWW/jUS8WL9MP6WXFULvZYew62bN3Dtwg70r8+np3db/vQX9i4S/DOIwQ1pI1CVIroYseE8qw9XT65Hp2okTKUkRu91zHp7JBAI/gOkI+izHa5fvoS1E/lmuRqNR0G2yiOLCFyb0xqNJu7Bt/xeEQt+DeIce7+/hMuXj2GK9CnZyt33wDenk54cjOMTLNF5/D4E5vQo/tGkw35/Z768SEUPfRbu5/7D+e3o1Zgur9dEl23WiPsvOE7ZURCWTOieU/9ThSQghL3eDHM2O14FVXsuxpVbN3H92gUsG9iQhVXsvBRffm3SguC/RJTjfrSnS7xIeZXvOAcXSBneuHYZa0fwDyCUajEDTvmtPhMIBALBXy0sAakhTtgzvz8aVpY2H5OOgvqNMWTRgZ+vOxX8o0jwe4n1k7qjbjk+/Vp2FDFogfHrz8A9n5d6AoHgryANdluHyJdcVmjUBzuefMvxViQV3k8PYkyvKbjmqGw5reC3yYzGhVl8LTxdzmjcfhJufs6x5BEp8LbejL7DF+LGl58vgf2nkRryCUdm9UFD2eal0qFeoT76zz8G55C/w2uIDDgensym4avUnIBnAb/2jlbwDyItFA/2LUDnhpX50hHZUUAP7QYvxDUnYTP/9mRE4sXxleje2CDHPjdl0bLvTJy1V1ifKxAIBAKl/OXCEiMzET4f3+KZ9U3cvEmOu4/w+qNv7v09BP8bpMXgq5MtntyX6sP9p7D7ksfmiwKB4C8nKdANL5ltfgxnH8WNpWWkI9jbA1459x0T/AtkIsLHGbdJvt+2fgnPUGUiSRrCfD/jS9D/8jzOBPi4vcXj+3dYf3Hr9gPYfPQmoX8XMhHt+wnWtP08/4jw/Nb0Cv7RRPp8xKtn1tyvuXkXz199QIhwdP9fEePrCpvnD6QytMLTF07IsS2nQCAQCPLgPyMsCQQCgUAgEAgEAoFAIBAI/nEIYUkgEAgEAoFAIBAIBAKBQPBHCGFJIBAIBAKBQCAQCAQCgUDwRwhhSSAQCAQCgUAgEAgEAoFA8EcIYUkgEAgEAoFAIBAIBAKBQPBHCGFJIBAIBAKBQCAQCAQCgUDwRwhhSSAQCAQCgUAgEAgEAoFA8Ef8VFgKcr6JNatWYdXhK3CJzGBheRFqb4199NwNZ+EaniqF/johH+9gHb3+wAW8C0+XQv+zpMdEwO97MPJP6X+J1FA4WJ3A5pUrsGL1Ruy774yY38/mv4TUkDc4s4eU3aqNuPc5QgoV5Et8MPwCghAv/ZkfGTFfcXkLzd+duP0ySAr97xP51QEXDm/H6hWkTm49DKs335Ai/ZaNJD88ubAPK8h5a/afx3v/OOkH5aSHfcQZagtO3sFXJadGfbPDleO7sJbeb/Nu3Hjjpfy5v0vkR+zdtArrdx2Fd6wUJicGNvdOkDJYhZW0DdI0S8fq2/aI/u+YLIFAIBAIBAKBQCD4r5KnsCTD4UAvqKioQKVKBxzyyF/FcFk7DDr0XJWGOOma/8BRGc7HBvBnlW+B7Z+TpND/HH4vD2FQj35YfO4D/n7ztYJxfVE/VC1G85cfdaccQlCa9PN/mXinlaivxeM1+PQXKVSQF+Efb2BKh86Ye/AFfqWlpH27ghas3NXQc57936B+RuLJ3kkwr1sZalJ9pIe2fgOM2XobgQoiS5yXNZb0bIDSarLzCqKK6RAcePVDOiMnYbi2oCUK0nPrD8J1fymYEYVn++fDsn4FFFJ4buEKRhi27nq25/4+EbBa2oXfs1Rt3POTgmUkumB21+LyZ2Y7Bm2GT7J0nkAgEAgEAoFAIBD8D/FTYcnpxHA+cGzYD6d88h+1eZ5ag441aqBG/dG475Mohf46n86NhSZ9lmE3HPj6H56Kk/wBs2oXIYPE8phwNdtI9u9B0jt0qEnjp4HmSy7D+7sXAsOj8XeZJJH49ThGtiNlX6MhVll/k0IFSsn0w94+OqQsC2P07vdSYP5kBD3DFDOav62waN/n/7qwFPZ6G6qpU1FFGwM3W+HTJ1fY39mBNiVJmJoRlt3x4HFMDcXp6fWY+GI5dh+cXV1xb9sYlCJ/a7SYiVc/stfg9IQA3NkyGroyEcpyAqwCpR/JHYNtd6KFNv2tCPpvvIwP5H7O98lz9UiYqi5mX3OXzv09MhKDYb1vNCpr8OeWqWOBxznMQJLbJQyuoUp+L4hhW2/gI3m2q3R8DohA6t9PjRYIBAKBQCAQCASCv5xfF5ZMh+BKMB0nesHR1hZv3n1BSI5JRXHf3WDz8CEePnFEUHz2AWNyqA/e29nC1tEd4XSWTVIgHMh9bJ0+I1x60y8Xlur1wakfmUgPJ9fQZzl8RlACPycnmdGB+OxI7mNrB1fv4DyEljQE+nyBoz097w3euXggUCF+qTHf4PxwOyzZjBs99Fp5kZznjtAcaVAkIcCbxc3WIYDcHYgPcoc9+futs0feS2LiAuH6zo7c+y1cvfh1iqTGBMKF3vPLD8SmxeGHKznXzgVu7z/B+dZuGFUoQgbPxdFmy024uPkhJtvan1QEeX2CHb3+3Qd8l2WqAknB3+FMf3cLQXJKDL6+p/d3wPewaIT4uLA8dPelgl46gr0+kL9Jely/QSYRpscG4uM7cv2bd/iWY6ljetw3OL4mZf/wCb4E88JKiyXPe0vj401iR8oq1h8f6d+27+ARlMcCsLRIfHWkeUSeEUavSsS3T/QaW/iF/4pYmYoQr4+sLN44OMEnJO+FZlH+HnhH66T9e3z1j5ZCs0iPDYEbzS9bVwRGZaU3Pd4fn1ide4ugWKkUE0NJ3tiQeznxpW2pYXBj6XiLz77h7BRKZkIY3j89hWF1aV3TQY8ZB/HijT2C6LSl1Ah8/UDv+xlRSSkI83Qm/34Dp2+hSIwPw4cXNH9fknqeY41WejQ8P7wl59rC6cs3xCgVODIQ5veFtME37Dx7l88IjM5ehlS4ifFxw1vyu52jJ2LymQ3neWcnxvfriEGj58FRnsVxODetGBNmzCbuQyiJR7rXVXQqQtJatg32O0iNONoBc1oXJudVxuILX/iy04xE+Dldx8xudVGA2gCVguw+2YWlNLg9PoHp/buiY7eNcJQXWQIu9WrMzq/eZT8Cf0fgyUxBEHnu3L4NoMqey4/cwlImvK+vhxH9vZAlLnyVggUCgUAgEAgEAoHgf5xfF5aM2mLm6hUYaVJKGnyVQ5uRq/DSPUo6E3DdMRXV6W8abXHJTTbaTIMnGUiPb1dHuk4LZoM34/iGsXwpi4ElrkgTXOTCUq0WmLx6NcablZWuKYOWw5bhiWu4wkyNTPi9vYa5PRtDi52jAs0qFpi04Sp8Y6RTKMk/cGv7DDStRmeI8PPorCTzgTNx0SmEnRLyZBTKF5T9Jjta4bBdbrFBxodN41CRnld4JHYcX41OhnQ2EflbozL6zD2Ezzn2owpwvIFZ/ZuiiHR/zQqmmLTxGrwUHhH4YgcfuBp3xpSZQ1CPzdooi4b6TVFZuk5+qDbFTil+KcEuOLpiAppW1pR+L4Ba7UZh5y0nxCqUr8ehOahJfzcdiiXTuqMYO1cXC67b4+KsWuTfqmjcdSsOHxgJo1LSc3SNMXrTOTx9eAozuteV7q8C484TcOtDkHwvqoSPW9C6Kv2tMCZd4aPuCNvZqK1DwjR7Yte545jYtoZ0vSoMWg7H0SceTHCSEedrjx1Tu/F8JUd507HYemA1utbnfy++kv8Su4zwz7i4fgKaV1STnqOCGq2GYJtV9ucg4Tvu7FuAbibl5OeVadgDSw4/wA8FATPqzVF0Zr+3wA5rXlcocc7r0LQ8DS+MPa+l/aTcT8OkHAkrWBJrj17Gov6mKCzdu1zDzthy3Qn01pmfTsrrgOKxxYbkZPB19GdprYfJi2aguS7/zXjaefh6P8PAMvRvfYxc9V7eDuK+2WD75O6oIKu/OtXRc/YuOPopCGrJIXh6eCbaGHLRhx/aaNJrHM7ZflcQY1PwdGIn3gZ1B+Nplh72i0Ti9OQS7P7VB6/Ad3LjAKt50CB/a5qPhLVMIEr3x54pfBZTt3VX+VLA5M9Y1L0kC6tiMRCj+jfj8Ww1XkFYyotonO9lygSpSo2W4UveenBu0n9gZ+cC7Fn6zQdjTP+GKEr+XaJmTmEpAQ+2DOK2sEovbD57GWeOHMH5B+8Q+TtClkAgEAgEAoFAIBD8w/h1YUlTDbp12mHOuq3YuW0BWhvSGQcqMJp8GsHSzJnPO6dx4aJIe1xy5yP0eLfL6FOtEDu3Xs/p2L1zG+b2b4OKulygKlyvE65/Z6dyYUmVP6tMrdaYuZo8a8cStK9flJ1bY8xh+EkTcSI/X8XAqlokXA99Zm3A7t1bMMSiAvlbC62WWJMhLiUFTnsmQbeACvRajsKWvfuxd+8ezO9nwu6najgAz35kIDnwFS7smoJGRekAsxQshi8l97sH95C8twP+tHUKT2uBktBv0hKT12zDru2L0LYqzZeCsJx6AcFS3sZ6XEUvAxrX4ug2fT2L6/AW+uRvbXRbcgkhkjoT9Go3TOg9SfpLV2+Leet3YdfJ4zh72RrX106HQVlNqKgWRf2xy7D7+B24hqQhM94Lu/pQUUgFZYz7Yd3u3di9chxM6JIkreqYdYELGhTPowvRgN5fSwMl63fDsi27sG3XZTj6BeLmHEMUVCkALc3yaNBpMNZv3YGV4zuhJD1fVQM6xfTRddwS7Ni5Dv2a6LLnle6+Be5xPJEJn7airQE5V6UoJl/xYGGRdgvQSJ9eXxp6VczQd8Y67Ni1CUPNufhQxGw0XkriRWaSJw4OqsbCi9XrgsU7d2LrgoloWq0EtKk4RcKXX3fjJysjNRCnp7ZiYmXppsOxmeTD9gV9oUf+Vilujm12MnUiArcXdII2CVct2wxzNpH82rYQnWvQGTIl0W3NTQRIM3Wi7U+gB71epS12PwrlgYS4DxvRsgoNL4H9trym4etZNK+uRtJaAGUrGqPD6CXYtnMHJnWqzeJesEovnPNJAqI8cGrPEnRkeVUE5r1nYse+g/hIKkuG/xUMbUrDtVBUxxCDFm3C7u3bcefNN8QGPkFfJvZVxKg1TuyRGeEuWN6W1nl1NBy4gNSr3ZjXlwssBoM34xPTHTPw6eZCVFJXQTnTgVi9bx/2kTawcEQLLiCVHwArD9kMqBQ8ndCBC75lBv22sBT98SQ6V1In8SmAdjNPM8HI5Wg/8jcpk3YT8Ea2p3tGGE7Mb8fCdSftAWmCJFNdsGVOR/SduR9v/RNhd0Tab63lz4Wl2C/n0LMaFc0KwHDgaant/xqZyb44NqINBk/fQp4bA5eD/dgyPZ0aOYSlJG9sH8aFL5VCmigiW6qnWREdJ+3AuyCxwZJAIBAIBAKBQCD43+TXhSUNQ8y8nDWwf75pCIrTcPP5cJAGjF92TUctGqbVAZfZHkmJuLekBxuoatafjOeygWWqG1Z3pMIKCTfukltYUquJiac/8ECC7a7RbLCn0mg6XofRkAicWtCSDaBNJp/I2vzY/RSa0wF/EUtc86IB/ljYmc+yabLgVtbSs8wIONm+wpPnL/AtWsqAVAeMLkdnutTAzNtZs1Py4tO2KTyt6qUw8dxnKZRE4cJUlKGDzlJNcdiVLt2Kxc0p9VkcjAcfhmx+V6bnZXQqqALV8u1w7ANPQfCrPWhE76lSDIM3v2RhclKc0LYOGTwX0MXgJ1kj/q+3ZrKZR+q12+DUe5mElIE3e0ZBn4QXqD0BjyWlxOvYIi4sqehg/Fku/nDicXVyXbZZsmp1Sxxzlub3BFhjUHG6p4wKavReDQ9JAHPeNxHl6X00x+D+Ny6+JX7ahnbV6b21MeWqTFhaiMZUWFLRhMnsm/IldUH356NYARJezhwb3/I4h9nsRQ0666akCZbd82VhQDqebhwIXRZnFazIR1gKfbUJjYuS8wqZ4dB72ZMicHKUEQoVKAizYRdAdZaEj/tRn56nXRWLb2TtBfXj4Tqe91otsecNq2SItT+JnuzZ7bAnm7C0Ca3o7CzVkjggF5bOoWVNKk6po9bQA5BpIcnOR2BK9+3RNMac27LNqr9hY1t631KYdviTFEZS+/2iJCypoOqwwyy+MtL87qB3afpbJYxZ58LCPp4ewsShCs2n4p1MA41/h7ktSJkVrIGVt+jz4nFiOhfymk48hqzvycXii/1rPLG2wzf5sslMRHl+gs3z53hl54aofJbC5SQ9wAazWlZlz1HRNsTSO3zn60ebefsr1WYCbOTVNg7nVw3k547cBg/6+LRYhAT/ILHivNzZg//+M2Ep2BYLe1bhNqpQacy+9Zv7e6UnI/x7gLxu2m/pwuxaTmEpLcwJ2wbVRcWK1dFlzHrcfPQEz6wOoW8DbRJPNbRafgVRvzNTSiAQCAQCgUAgEAj+Ify6sFS7P856yhY+ZeD94Zl8wF9oDKy8+Ag0m7BEhZ1MLyzsU5MNEKsvvJttT6HPx3uzJUHqhp2zC0v0+mrdcfiz7OxMfDi1ABVouNoQ3KT3TX6LOR348pVBa8/D3fMr3N2/wvvDbXQxocvnNDHmBh3YRuPMlDZ8gKpRDFUNO2Hujmuw9wzJvjSKkBnyGEPKUmGpGiaek20AnIn4CH9yb3f54eHpg7i0TLhul5b96QzBwwDpdErIQ/TSpTO09DD6BIls5mdMM6IzHbTQeuF1eElx9XS5h+kNyPUqlTH9ABfRQmXCklpzbLufQ9wKfIaWNXWgUqAM+tyQiUJhOD+yCrmHKhoN2oNgKZSS7nUZA2vT++th2U2ewT7HF8GY3r+QJS5+Udx7KB5Xp3ABoGKHsXCRiRQRjljChA51DN3yTP459+/nVvGZVapjcNebixJ5CUsmdDmXWnksepylDsS/P44yTGypjwV3+Ojd8TD/+mDJFiNhk7W6EkkfT6B7JXrf/ISldLxcNQQlyDkaVVfgo8JEs4z4cPj7/0BgIN3oPAP26zuwJWqlDSfBSeE8xH/Eqvb0OeoYsP4Rqx8JDr8pLFWj55ZApxNZS/bS/O6iZ3EaboBJ2z7ywChnLG9Jw0pi3I7X8nxN972EoWY0nNTrE9k39U7zs5ILS2PX0/sk4vzQiuxck97r8dbLk9VPz6/22DSKz2DrtOoauXcGnmxpzf5WUS8KXaO2mLz1FGzdfuDf9d3F1EAbzO9oKN+jqEG/bXBniUrH/Q18+WMuYWmlgrCUa+usFDzf2ZP/no+wlBH6BssH1Zb2ZCJ1t8dGfKHPTYmC/7esNpvX4RMYjpTs9g92W7sqFZYy01MQFxmBkJBQxCnUG+ej01CFiuFlh+D+t//8lywFAoFAIBAIBAKB4L/NrwtLJv1x2kcm9qTB/sBUlGUDulG47ZFbWLrqQwIS3mNKh9Js0Dfw8Gv5vjCUAOtFbKaNWt2OuYUlo+44+FU+3Mb747P5kiaVwbjhTYKCrTGqJv0776PWdht2deLnW5jSowFKKu6hpF4erUYuwsXnbnyjZYJyYSkJj8hAU/G+hcsY4GZQGrz2zuDCUrGFeBOlkLLIVxhdie63VBL91r4D4l/BrCbPg7yOfiuesEvDX0vCkn5PHHPJsUGzUmHpK7ZVL0PuUQidxt+Wz7pghFhhgiW//4gjb1jQtxOSsKQxGo9+KC7dyRKWanYYg8/SjTLDHbGkOb1HaUzZby8X43zOLJcEsLG4J31jPV9hSV0Py59kCWUx9kdQmgpLhYyx8BYfvT/cxGe71Og5A58VVb+A6xhpQe+bn7AUjSszuzKBoVjf/fiW58yRaNzo2ZTV56pNdyDb1+RTvLFzLJ+d1XwOn1mW5HhKEpY6YO9jPouJEv9xMyypiJSXsHTRlYcRkn1uojsTlki92shnGuUnLA1hwpIqltz2lEI52YSlDfT+vtheTY/8TcOUH9XG7kYYqZop319gWZ9G0C2k8HsBLVgMnIvjDz4j5l+YaZMc9AYLOxrJ71ux9RRYe8kElky8OcAFwzKKS+EyI3BqUWcWXnzCLnxXEGo4PxeWUsMcsXSAbN82FZRrPAH33HlrTnbdihYVeHh+R+leS+Emm+QnkZewlBeRb3ajNV12qmKEfXw6pUAgEAgEAoFAIBD8T/HrwlLDfjjlLRvxKwhLBUbjjmduYekKFYBSP2FGNz6rwnTjE8jmO1F8ro9l+9yo1c2xxxK93rAbDrjLhA9FYWkIbtAZS5HPMaUh/VsFjbsMw4JFC7Fw4UIsXrYam7Zsw7btu3DCTrbsiJDgj0fn92LF7CkY2MECVYvSfWDI9SXMsf6pNN1IqbCUiLurm/NzZUeBErgUkAbvfTJhaQJeBCukLOIVhutrkHP1MOgIuU/KO/StQYUlTdToMBqL5XFdiY1bSVy37sE9G54BoXJhqQdOOSvuQE5QKiz54VBbugF1QbQedS7b0in438KYJjTOmph2hs+UyRKWJuGhn6J6kyUs1Wg/Gq7SYDsz/B0WN6P3KI3J++yyCUtsxtJvCEtLH2XNp4qxP8yFJQ1jLLzNR+8vdzVlzy/fcTwc5WsbSel7X8DgevS++QlLSbg3ry+bAadlshZfFafGZSMZD6Y0Z5tJ6zdaDg/Fup/0FduGcGGp06JLbF+qRPmMpSbYapVVn2IdN3DhooByYanjhazlbdmEpU3S8s5fEJbW3JKVMSe7sETvH4rDlnzz8UrG3TBr8SJWrxYtWY51m0i92rYFJx+/Q5x8kmEwXl05iOXzp2Bw99aoUpbWUXI/rVpYec8jW9v8VTIjXbFevqG7Our3WogXdB8pBb5cmc7sR5Hmo/BItg4vzQ97J3FRqMOqi9nrLeMnwlKMGzYPk4lZ6jDqsABPPLIqTVroG5zaydtZfsfWy8/APjyowO8KS1H2O9GO7X1VA3te/XwJrUAgEAgEAoFAIBD80/jLhKXLbEOeCBwcy7/uVKznPmSN0xJwa6YJ29OnUL0ceyzR6/MUlgbj2lcS4Yzv2DiMz3Dpt/e1dB4hxgZ7lkzF5Gmr4ehPp2FkZpslxUgIx1f7cxhYmX4lTh3NxllzwST4EQaVpnvkGGDKJTrdipKBILeXuHTpkvy4evMu/JMy8WWHtFF54SrY/FxhNovjXtSje/gUqY1lz6joEIh9Heh+UurosILPHGIkuWHXNBLXuTvxVFpCEyRbCqffAyd/SVhKxeNNPH/LWk7CW4VLAh9tgZkWuZdOe3IvPuj2PrZQEpYm/o2EJT5v6PvNxexrXGrVu+AMW8/E+XZjJYylmTb57bH09ex0GNBZaVrdYKUwFcnfZjtGDOiPEfM24AvJZr+b41CaPke/JS7Il3bSCUu3MKgsfY4BFlziX7WLczyN7nSZk0o1rLyUNYPo2/U5MKT7aGn8qbDkhGVsJlhJTNhjz8MIisLS6nyEpTHr6H0y8HSdGflbBQ0H7ZbvTUTb3L1N0zBl8mLctOOiaa42kBINt3eXMJRtIK8C/fmX5DP3fp1oPFzRkn+RUbUMOkw5CPlEJQWiXc6gGT1HrxOOuEhtOtYZSzvRWX3lMeeUM2nhOclPWIrBgxX9mSitUrA4mo3fB48cTeVfIS9hKcr9KbYtnYlR83bC+mvW3ECPC/NRi9aFqhPwTLbru0AgEAgEAoFAIBD8D/HXCUvufPD1/dZy1ClMz9PH5KMvEBociLeXV8FMnwwsyaC9SP3fE5aufKbhGXh/ajaq0DD9rjj+wgdhYd9xbloLPhhtOBOOdH1PwldsmdIetWrUwMClF/A5OAJRMXGIcLuAvkxEKIPB+1z4bI2wlxjBPueugx7LbsA/JBIJyXmvEfq4dSpq02eRNFRtOxPWbkEICXqPDf34V8AqNJ8P50SauRn4cmEi/7S/XisceOpN4voDVxbxvZ+0TMfjWTDP198XlsjA3f0Kelak+02po8PMs/AMDUPYl/uYbUm/uqeKFrMvIFBKhuffUVi6xTfqTiPpG1+HpkMNZuN3wykoGAFOdzGtdSVo0o2+yfPyE5bSw15hujlfGtZg/Em4knwI9XmFuSb0a3wqMBiyF0xrjLXHHAs+06dWtzV48y0UYQHvsWcUnwFTrctyvIviglO6/xNMYftgqcJ00i58CQ1B4Mc7GG9ZBYVUCqCA1h8KS7EfsKo1v2/rmcfhTu4bl5KJdL/LvyQsjV7rzMKiHA6hCVtSWAuzztqRehUG+2OTebss3Ran38ciE0E4P68p6tSsgR5zDsI5KBxR0bGIcbuLoQ3pFwxV0Wu/jTRrKg2Om2aiRf36aNJ5ORxzTyWSE+tyABasDamgdut5eOYTjriYSBYHekTEJiCdVP/MBG/sGlCZnFcAHRdcwg/y2/sz81GZXKfaYDSsPXOtgyPkLSzFvD+FLvp0ZqEKdFvNwoNvYYiPVXhuVDxJxZ+Tl7AU730Lw1j5qsB0wh640ud9uodJpvSLlQXQbdNDyL4DIBAIBAKBQCAQCAT/S/xUWHI42JsP8Kp2xGGPLGHJZscoLjip9Mc1dz6U+7RxjLTvUlOc+SwtTUn3xanZ3aBfhA/KVDRLoobZEMyfOgjFCtLNuzvgqvQhJ5fj0oa++i2x47Ns+kM63u6fwAUnlW446yLdN/EbzizuhUrFNPk17NBChfqDcEb2mbrMVLjf2op2tXVRWKOgfJNfemiVqYjWI3fgQ6yUARlBuDijCXTYDBVyqBth6+Nsu/Bkg34Vjs1YKtoBQ0a1R62KdAYUvbYAdI2749DrrO9v0aU/5xd2RaXSCnFV1YS+eW+ccshaPhPwdAsM6G+FLXHoXY5Rvf9D1GfCV0G0v6QosGTC4+5WdDGsCG2FPXQ0i5dHs1Eb8S4ka1aO+77pqMR+H4q73xWFpTicH8lFmdJN+uODNH0lM8wOM43o+QUwfNtrubDkeXQuqrH7DMRNT15OCS5rYcaWBKlg5Hkev4jX01FNnYZpYva9LHUg2ma3VBaVMP2KbHZYKj5fXgVzfS4EqahoQK8Oydsp49HZlN932dWsTbGV4f/iEPo3rggt2afgyVFIqyzq95qHhz5ZImGU80WMtayF0lp0hho/T61ISdTpOBU3XBUFvRi8OETKubS0dFKlEMpUboSeXbtDX0rrjpeyTyIeR/0SPMz8pLSXEiHJ8zJasWtLYOhKaUPuzGjc396Xi2v0N43SmHorlFSAS+jJNlxXwcIr2UW0tO/X0Y4JbNrov8hBCk3EiyPTUU+/hELdLogSVdpgydVP0kygdPg83YsepmWhraGmcJ4qtErowXTIBrwLlUkxyXgw1Jz/rtYND/LcMigF1rOy9lVSdlTsuxSuUj0Kd72CsS0qQ0deLgVRskp7rLzjlns2FSMFjzZIG47XH4zrcoEnAXcXdZc/Q9lRyXQ+Pv4LytLrNZI4XdoQ97M1/zRiS7agU/XyKMLqND8KaZdBi3E74BohVCWBQCAQCAQCgUDwv8lPhSXf10cxdvRojF65HzahssF5BryfncVMGj7mOJwl8SLw0TkspmGTtsEhSDbjiOP55ALmjxuFCUt2weZbMgKeLIIOGZgVMWqH+9I2R/52JzCBXr9sF54FyUaHGfj+6iJm0/DRh+Dgr3jfWHy6fworpg3F0KEjMHPjGTj7516Pkxb8FdePrcWcifS8oZgwaxlOPnJGdJbmwsiM98K1HYsxZsRwTJizEg/csj7rnxMqLNE9llRLLcbb8Ag4Xl2PSUOHYcqK/Xjto2xhUQI+PzmLFVNGkziMwrwNJ+D0I/vnsKK/PsZqms45u/HaN/tviHbDxkVTSH7PwL73it9/46SGfsaNwysxejhJ4+SFOGz1HjlXCIW8uorl9P7jT5OBcJbQQgWFd2eXkvwdjUXbjsNfmkSSGfcN19bTfJ+OM0+95EuWwmxvYBW9z9gT+BDGyynF/wG2LqTnTsbZdzx+8V5XsWomCRs3G9cVBJtE7xeYPp7GYzmuOmXP4wzfl9i3aDxGTFyIMy+/ISH4DsawWTzFsdaKbrCVP2khn3B93zKMHzEUI8bNwp6rL+GfIysZCYF4cWUHpo0bjqFjpmHzmSfIURwSSXB5eAzzx4zAsInzsP+OCyJDXLF/zUSS1kl45imVdZAdNi6g6Z+K7fZZU13Swt5j91QavgCn7ykoFUnBeHRsBcaRujZ6xkqcfR9NytgRR9bSc8fgtlP2Ms6IcMHe6fS3eTh+2zebIBPgfA/bFk1gdXvKku2wds29109anAesT2zDvFGj2HmjJy4m93mLcEV9kYon5/ZgGinbifOPQdoLWwkxeLppOcaNovEZjVEjh2MYuSe9r+yYvfcaFJtqauRnXNq+kP02asEWPHTNXYezSIPboz3s3qM3noKLXGONwsNz6zEyv+euvIQfilX7N/Gy3omp5N5TFq3HZ2kymiJxfo44v3spRpBnDRs1Bweu2yAyWx4KBAKBQCAQCAQCwf8WeQpLOX/4M5Lw/uIBzJo2E/NXbcZb+Wfkk3B9YRP2xr9mpxXINnnm/wkyYUml2BzYKBmACn6PaPeHmD91GmbPW4ILtlmiw49bq9CA7llVph+ufc1T6RAIBAKBQCAQCAQCgUDwX+AvFpbS4HZhISpIS2CKVjGGubk5zJsaQ1dLFQVLGWL5DV++x9H/Mz5sHAd9KiypT8PLsP+PKfh7kfj9HvqxPZrIUUQfJrSemDdBTd3iUFUpho6LbkG+YksgEAgEAoFAIBAIBALB34K/WFgiZCbC89VlLB3XB+a1y6J06dIoXdkQliNX4qqdN5R8SOr/BV+PrUTb6tVRveEG+WbPgn+FTMT+eINDK2ajk2lt6NJ6UkYXDSyHYePZ1whJEnksEAgEAoFAIBAIBALB342/XlhSIDMzAxkZ9Pj33/s/DskfWVr+Aan5eyHP2wyRtwKBQCAQCAQCgUAgEPyN+Y8KSwKBQCAQCAQCgUAgEAgEgn8OQlgSCAQCgUAgEAgEAoFAIBD8EUJYEggEAoFAIBAIBAKBQCAQ/BFCWBIIBAKBQCAQCAQCgUAgEPwRQlgSCAQCgUAgEAgEAoFAIBD8EUJYEggEAoFAIBAIBAKBQCAQ/BFCWBIIBAKBQCAQCAQCgUAgEPwRQlgSCAQCgUAgEAgEAoFAIBD8EUJYEggEAoFAIBAIBAKBQCAQ/BFCWBIIBAKBQCAQCAQCgUAgEPwReQpLMhITE/Ht2ze4uLjg7du3ePfunTjEIQ5xiOMfdFDbTm08tfVJSUmS9f854eHhcHd3h6OjIxwcHJTeWxziEIc4xPH/86B2/dOnT/D390daWppk+fMnIyMDQUFB+PLli9J7ikMc4hCHOP5/H7RveP/+PRsDRERESNb/J8JSQkICG2x4eXkhNDQUwcHB4hCHOMQhjn/gQW28h4cHs/n0hcLPCAgIYJ0K/X9ISIjSe4pDHOIQhzj+fx/Uvn/+/JkJRT8Tl+iggo4ZPnz4oPRe4hCHOMQhjn/GQfsG+tLBycmJvUxQRjZhiXYO3t7eYlmcQCAQ/A9A3zR7enrCx8dHClEOndX08eNHNmNJIBAIBP9skpOT4erqmufgQUZkZCTrG+Lj46UQgUAgEPyToWMBavdpP5GTbMISVaCio6OlvwQCgUDwT4cODJydnaW/lEP7Bdo/CAQCgeB/g+/fv+Pr16/SX8rx8/NjSyMEAoFA8L8DXcEQExMj/ZVFNmHpzZs3iIqKkv4SCAQCwT8dulbazs5O+ks5VHyi/YNAIBAI/jegKxjoW+n8oOfQPZkEAoFA8L9DXppRNmGJDi6EsCQQCAT/O1Bhyd7eXvpLOVRY+pn4JBAIBIJ/Dr8iGtFl1EJYEggEgv8t8tKMhLAkEAgE/8MIYUkgEAgEORHCkkAgEAiUIYQlgUAgEORCCEsCgUAgyIkQlgQCgUCgDCEsCQQCgSAXQlgSCAQCQU6EsCQQCAQCZQhhSSAQCAS5EMKSQCAQCHIihCWBQCAQKEMISwKBQCDIhRCWBAKBQJATISwJBAKBQBlCWBIIBAJBLoSwJBAIBIKcCGFJIBAIBMoQwpJAIBAIciGEJYFAIBDkRAhLAoFAIFCGEJYEAoFAkAshLAkEAoEgJ0JYEggEAoEyhLAkEAgEglwIYUkgEAgEORHCkkAgEAiUIYQlgUAgEORCCEsCgUAgyIkQlgQCgUCgDCEsCQQCgSAXQlgSCAQCQU6EsCQQCAQCZQhhSSAQCAS5EMKSQCAQCHIihCWBQCAQKEMISwKBQCDIhRCWBAKBQJATISwJBAKBQBlCWBIIBAJBLoSwJBAIBIKcCGFJIBAIBMoQwpJAIBAIciGEJYFAIBDkRAhLAoFAIFCGEJYEAoFAkAshLAkEAoEgJ0JYEggEAoEyhLAk+A+Sju/fA7Dm8Tesfx0A7/g0KVw5sQHhOPzUC1tsAuARy8MifEOx/7kP1j/9js3PlR/0twNuEUiMjcYDm+9Yk9e5z75j1ZPvuO0j3TwzES7v/bCJhG3Kce4Gcu6BF7549jWcpCIf4qJx0c4Hq0gaN772h3N4ivRDPiRG4b2jL46SZ9Dn7Hzli9deEdmekxwWjrPPvbHs0TcccQpDkhSeRToiAoJw5ME3rCbptQ9LlcIFgj9DCEuCfzfpaUH44HoKL5z2442XGxJydAHB/o9g834/bNzeICSZh2VmRuKz21m8eH8M7757ID6Dh8tIi/KAy6djeOJ8Fp/8I2Sh8PW5idfOh/H6w3G8dDkMZ/8ApGZKP1PSY+D+9SpeOh/Bqw+H8OLDIwTEcnudEOcGB3LtK3ItvT73cRjPP9yAV2gCOz8zIxyuX87hlcvRXOe++nASNh/vwdUvnMQqbyJDbGHnvB8vyHPffLVBuJT+/IgI+IC3ny6QZxwlxxm8cbXFt/DsPVRkiA1s3+/Gc+dTcPQJUNJ/ZSLsx0uSv/tIPt3Dt7j8+2WBQAhLv0oq/F65wGaPDV7vtYPNPunY+wav99vh7VNPhGcqGiVKEnytXfByw2s4XPdBnBSqSHpqKNyfOcL2kB1e7yb3OmwH2zsf4BGc++y0KD84HrDFswOO8PnGfd2UEB+83U+u2/MmK07Zjjd4tYPYoxs0fuwS5h973nXAq922eLnDBh8/xyq3Z+mJ+PHcAS+2vobNvW9ITMmZvp8RD6/r7/GaPP+1YpxYntnizUM3hKQodAKZcfB7+g7PtytJC73mxFs4vf+BROl0ZSSSPHK5bU/uT84n+fnqzFt8/BAIZSY4IzYErpdt8WJnjueR8n29zxY2V97D64c0ppCREYPvDx3wdIsN7O/7ICHfLEmGzyOSfpLP2eqM/DkkfiSO9ne9Ec/uEw/fx054uY3mF4nXNnt8eReW3c6nRMLTyo7l0eudNnh17hP8I/MdyXDSyXUvZfWM3P+gPRztviNG+lk5yQhw/YQ3J6W8JHlqe+cjfMNzj1oo0Z9dYbvrFZ6dcUVwmLLxUhQ+n3HAy80vYWPlhQilQ5s0+L9yxuutz2FzywuRJCT6A7nvzhd4fcVd7kuk+HvizQEbUjffwNU1Mkf9jYa3FalHW23x/uUPKB+5pSLEzQ1vL5L8oHWLlI/tiXdwdvlBSkEgQwhLgv8gqXjyxA4q0x9BZYUd7gflZ+oBfzs3GMy5C7WV9rj1g4e5P3FBmVnWUJnxGCqzyDH3KVTmk2PeE/43Pcj9dS+4IfzHN0xYScLnkN/nSL8pHjNJPKY9Rh9rP37zjAgc3veC/EaumatwP+koSJ5VZZ0Nxtz9hkClPWoaAhxdYbzgIbk3uWbOc8x8HSz9poxUfHP3xNRDb1Bn2VNoyJ417ylqbLTFcGIQnSO4eUuNDsTafc+gMukRNNfa4cr3HGYsIQL7jpO4T34Eve2OeBsuhCXBv4YQlgT/blKSHHHsTCMsOVQZy8/Mw7ug7AMhJ9tpWLmvAlZdXgcXyXvNzPDA+UsWWLjXEDuf3EJQDn84yfsWDp8yxMxDFjj95qssFM8f9MWKQwZYfswIy44YYPO92/g/9u4CLor0/wM4XneXl96dd97p2Z7dgd3d3YmFQXejiAGKKCWKYhGCNIiCkoqUSjco3fD5z8wOvbje7w84yvf9ej2vc5+ZXZZlb56ZzzyRW/9KIes2zpwbjn0mXaBw8jfsO7kFt5NF7ycz9Tz0TnTGQbOuzHO74EDjcuIn7DgxGVdDM7n9qyofwtJmCA4yryV/8i8crN33Txww+QtypwZD02YdLt8LQoG4i4qKfNz22gT5478wz/0N+y02wj+x+WN4VXEqAv3VYXJ+CpROdWd+xh9M6QoFM2kcurQdjsHByOfbqIJUD1hYD8TuY79B1VYe4aK3XKskNwwXzw/HXma75lULJBW+wAUHadcoWHpRRfA+aArFr5Wg8JUa5L5QwUG2fM6UL9Wg0ucITLY6IDi6/nHwKTzWmGK/lAL0prkgha8VKUOiuzfOLzsFvd5akP+aeZ3PmPK1KhS66kFvpjWu20SgfqxR/MgLRj8rY9fPRrhxM5mryw92htZXStj/iTL3fuS+UofidxpQ/FYd8tx7VMa+txSgOvkKHvLHq4r0EJwaqMm8d1XIfawEPZW7yBd3qCjPgc8efci+owDFFTeRI/aA9zxpcJhmDPmPlCH/TcPPTO4rVSj1MMQx5hw5LpMPKqpT4CVjiN3vqzGfc739a57zvQY0Bh6FxaEgZDS55CjEw/NusJh3FBpd1ETPYT/PnzSgNewEzh7wxMME0c2DGpVJobCUVsG+j9WYv6lqg5/F/le+szb0J1rB3TOtLpiqTITbBn3IvKUE7VU3kNHo5khDuXDZwvz+XypDofHvw5bPmL/NR0pQW3gdqdzrpMFj21EceJfZ/zt1HHxfGUflApDNvZZISdx9WI5VxL5P1KHwqSIODj0L/5jn3/TOj4+Ew9bT0O/Lf88+Zb4rzPtRHXAM5gc98SS3aftUkvoYbvLnYDxSD4rfs++VKV+qQOFvfRyZZQMH60jkNfo6xFlbQvlzOewaaImgCHExagE8Nx2B/AcHsW+IBQIiG4V2rIp42E9nvnPM53tkjz8XLD0ytYTKp7JQmHgRIfy5RMGtq1D/WQUHmM9Ie4M7kvPr/yHi4biU+R69rYIj+32bBLpF6Y/gpnoBx0YZQqkT83dn/95Mkf9BExrDj+PsXnc8THn+Z9peULBE2lA5vL3v4t19nvhI6y7cMsQn2DVS78agn7wrvtW+Bye+dY0LiMYoXT/8rn0HXXVv4w81X3wt74NvlP3QRZetu4PO2rcxxvkJnqUkQEbbG+8w23/R9Oe2NSg6t/GD1h3s8ksTvXjVU5w9dQufH/DGd2q38He9fbsxP6uLui8+2O+JdxX8oBsq5v+H6jzYXrqFjnu88LWiD96V9cAo61gklYprWKuQHhGJ6Rqe6LDTA58o+3LvX/RzfPAx83PY0KzniQcIK2Zb72oUxsZiloYHpHZ7YsK5WGRV1bxuBR4FhqH7fne8peSPk9HPv59AyIugYIm0tLLSUFidHwN1i4FQOzMQx91vIL/e+Wl4gCy0T3WHzhV9PKjpSFr1GBcvT4TyySE44e2EjEYXM6XxTjh7bggOnJkI28BHNbXwc18BrTP9oGk1BBoWfaBxwRiPCupOJLMjTXHcqh9ULYZAy7IvVCxlcTdVFNhnp1/BUea56lYjYWA3DUcuzWhYLo6H7sWt8IpmT2HZYCkaFy5NZH6nwdC1ndxo/+kwsBkBNfNuULZeC9+Epief5VkBuGQnDaWzQ5n3+y+UT0/G+aBgFItrOsoy4O2+Dppm/0Dh9ADm5/Hv7+JU6FoNgrLZ31BkP4u7kajpLJAcfgyHz/aEgtlonPUL5O90M6qKEe63F6qn/4LqOTnclXCzhxAWBUsvqhj+6hbQ/lMH2j2O4PBwUxizZYQpjAYfgebv2lD8Tgt6C64iqvZm4DP47rCA6qdaOLrEA/zZKaMCyW43cLSvNhS+1oDaP0Y4PEz0WsbDjkP3b12ossHQ38awY847a16tJO4WTHvqQqGnKdy9Urm6wkg/nB55AkZDTbj3YzTACNpdDaDVwwiHuDoTGPU7hpNbPfGEewaQdM0eBl11oPGnATSZn6U5yBqhKWL69JQz5wRKx6DcUQvaW7zwtPZg86Iy4LrkFDR/0oVOb2McqfeZHR54BFq/60DpZx2c0K0J6dNxS+4EFH/Uh06fo6J9a59jgsPM76b5ixYUOx2Bs2ta7efC/m0irK/C4G8NKH6tCc1eR0U/i/3bMM9R/5mp/0EbOvMuI7TejdzKlAe4MEcPKp0MoDfgRMOfN/wEDHoaQK2jBtTH2yE8gX9eZTK8dx+D3Lc6MNrmzpy7i6rFy4OHLPP7d9aFNvP7GzV4faYMY/42g0/g1D4f/nUy4LvfDGrf60Lrb0No/qABzfU38Div5odUIcnFA0ZdNKH+pyG0ftWG+mRbBD5uPgSpKmG+gwrM3/B75nv212EYDmV+LvO5HBlyBNq/MZ/lj3ow1QhAbr0/bcXTWFxZeRyqHdWg/Is+9Jn3yH03mc9EvzvzeTHfTcW/j8DCKJj5htdJuHgBur9rQGH8BYRFie/388zPAfrddJn3Y4ALVo+a9D7LC/bAiT4akOttBld/Ua/lmLMXoPerMrTmX8N9/lyiMMAZBr30oPGHHtT+PILL11Lr9VpKxM2NzPfoOz2cVL3ToAdSac4TXFt7FCrfq0HxFz3oD+T/7uz3q/8hqP/IfCZfaMBghQuin4ntddCuULBE2tD/P1iqrqxCcXkliriSh5vXAvHLDg/8eeQ+ImrqyypRzOxXmpaALRqekNrnDfXgZ/xzGpZCZt/SSv7oyAdL7+x0xyz7eKQ22Lcc2Y+jsUDfC2/s9sKEC48bDUerRkVKMlZre3DBk4JdIPrKe+ED5gBl81hMCl+UDMUj3nhntyd+0guEWUgqnnE/pwyZ8QlQN/XFd7Lu6HLoLs4/qTnEMScpToHoJOuBDxRv4dh90UUNcpOx39ALUrs9MP96PJ49t9Ei5MVQsERaWl2wNAialv2hZrkCTo9qhq+1RrDUFxo2Y6FjPQpazM+6GV9zHlOB0Duy0Dk9FJrWw8UGS8bmPaByZgO801JQXlEippSikg/3RcHSWCiaTIBtyG3kNdo37YE5TKwH4KA5sz0gmmkt6qtGQjRz8n26G7TOq+Di9cXQPMt8BlePIC6X36WelNBDMDzTE0oWY2HiYouItALRzyl6ioiQ4zhmORyKpyfj5E0npNd8VhWZ8LmxEqrMz1A5tw23E0WtV2GyA05Z94P86Yk4f/eB+CCLkEYoWHpRbLB0Fhrfq+PwGjc8Ki5HOV9y46NxU+ksdP7UhsrvBrA4Fc1f5IoPlkpT7uLsKH0ofa8DvSlWuOEcjewC0WuVFWUjzMYBR/7VgnIXA5yS80MKfx7YIFjyFJ1IV1dVoqLee0m8bA/9P9SgOv0Sgh8zx5KabaWVomNVVRpurD4BlS7GMJM5D4sFzPv4yRDWl5MaHcsYLRIsnYTKZzo4udkPGfXeZ3Z0BC6vPQH1H7ShOeICIrl7qJnwP3icC22OyAegsLBu//LiMmQ/DIf1ZAMudDum94APQ6rwLDQQ5sM0ofQd83nOvgif20ko5J+X8yQSzrLm3N9G9Sfm76B2D0/56wQ2WDo/UwfyfxzB+cvJ9X4WW/IQYX0Rep10oPqjEa57Z4qGpFX912DpJNS+1cTRPbeQ2OD16xXm2kX0jtJFwVJHXej0OAT9PoZQHnwWAaF8u1qdj/BDFlD5Uw86PQ2h1UlysFSUEAbzbrpQ+V4Pp/TuIi2vivu+FKU/htPmo1D4UAFy/5jCO76mgSlCsJ4ltH5Rh+qfR3Ba058blil6r7mIcvbAqfGHmL+bBpQHnILr7ae135sXCZYq8h7hwnRDqH6njkNyAcisqP+dKsJdPRto/KgO/YUOeMT/Ws8Nlthw9DddaM+8WC/QbSZYqi5CoKY5NH7SgFo3Y5w18ENMci7KuN+tBBkPg3B5hTFUftWCxowLuB3KX5e1YxQskTb0/w+WGiqEv2MgOm33QBfjB0jga2vUBkuy3jgW/QJ3Yvlg6S0ZdyxxFHUZbiA3ATJG3uiw0wujzsU2Ss3LEHU3BL13e+DnE/cRlZYIZX0fSO3yxAb3VDTstFSFlLv38ae8Gz5SuQOjh027dpalZuCy92PcS220LT8dckbM6+52R49TkXhUkod7Lvfw9W43/GgYDJ+s53+mhLwoCpZIS6vfY0nDYgBUzwyAwXVzpPCHrRYPlsz/gardRpy+LIMjZ/vg9K0Hos1FcbjhtBhqFnuZbdOhZdlbTLDUHSpntiOgcd99MUTB0hgonJiMiw9r3kOdkvgbOG07DAdOj4e1f0TD+S9Kmf/P3FZBzqwvzPxuIyXqIoysekPRfB0847KY1qKesnQ4Oy2A0sm+OOxkjsSGozQYJYiPcYNPeDiyGk1GVZrMnNyfGwQls4E44u6E7Lx8+LsshsqpntC9ZoLEps0QIWJRsPSi+GCpozoOb/BkLl0bqsp/jGvLDaH4tQ4MZ12D6Fo/V0ywVI4Hx2yg/YsqVIdbwidCTOLMnIPG3rjDzUGUxVz01hAXLDWWfuOKKFiadRn3M5oe70rj78BsqAaUBlnjTnwi7imdhuIXWjBccQOpjY7HLRYsfaoDsx23mU+joeQrztBjexh1t0YoNwEUHyx9owNjnXDRTvVUFibg8hIDqH6jDiOtUDzl3k4ewo3PQOVrLWiMssTtR00OpKgsSobr5qNQ/UEHGv3OIOCJ6Iy/JliS+9MYl3ybjg5IunkDh37QgnIPdt67Z3ww9z8ES19p4rhSUIPePeKJgiVV9js09jjMZW2g/qUe7M7Hc72zqvJTcGO1PlSXnMGpGSbQ+0kTapKCpeQHMO/HBkuHYWVwD2lldb1wCmNj4KXsCEcNX0Qkiuqrc4JhNU4fCh31YKLgjyyutqF0f3ecGKADxW90Ybr3Vu1QvRcJllBdgrAjp6D6ozbURp5HeO3Ndub3K4iE/TwDyP9sCKvTUbU9kJ4bLHXW44Iltd/1cdYkih+yKD5YKk+6jZMDdKH4kwHMDULFzi9VlhoN3/OBiIrPr9cjrv2iYIm0oZYOlgrg41AXLD3ma2uwwdJWTS+8ddAH484+xF7HRw2KzNUYaHqnIKXmSMAHSx/LeqLHkRDsaLB/NDaevI3vD7A9knxx4F79EcyMklycPOuLN3d7Yq1XJqoqKuDpeAef7fXAz8ZhCK2Z8IKTD5cLAfhWxg29TSPw5D8eieLDwjFMzhNScn5Ydy4A49W98e4BHyj4ZzS8CCHk/4GCJdLSRMHSSKiemYET9htgeG4IlM/OhH2oaIjG/RYPlv6G8oUDuOp8COY2/aDveJ07YSxJdoKlzb/QvmILv5s7oW3ZE8pNhsL1gZrFdJz11oBroEG9ogfn24bwibxXO5eJKFgaD5XTI3DMeT+c6u8foAerK/OhYd4TKtZr4M5foNQozPTFWWs2SFoDr+Q8lJen4PqlMVA+PQAnfDxr50piVaZ4wPLCSBxgexgF1gxSeVFViL6rAq0z/0DFai3OOx/EYeYzULZYgpvRDReLIOR5KFh6UfWCpfUeiOdr6+QhUMkaGl+oQ2u0JW5z57ligqXqJDgsPQHlL7VgstsPjaZJe64XCZZSHS+LgqWZ9ghLaXwkKMb943bQ/kUdh5a7gp01NM3lJo50ZfbvfRoekY1u2rZUsPSJDsxk7jS4kC/JTYTbPnPm89SG1nA7RHKpUwb85U5A4Xs96E87jxsqHnBVrSk3cWm9GXS6aEPpdyNcc0oWXfgXpcN9qwEUv9PGYdV7DYY91alCiosrDH/XgmqXw7joKopLqlIf4MJsXSj9dgjH1zjU+1lsccCZaUZQ66wHU517yC7lP8v/YSicxi/aMJhkgysNXp8pKu5wUWFDneIGPZZUme+G/tTTOHfKDcY/q+GQZij3exVFB8HkT3UYa3niqvJ5GPzC/N0mPj9Yqix9Cn8lE6h+rwWVbszvufoSHNXd4WETiNiUpncgnvrdxPG+alDoZ4Ybd5rLCtLhut4Ual+rQmfRddRMp/RCwRLzt8i65YZDf+pA7UdD2F2vG8KW7uGFYz2Z36nXafg8qRua2Wyw1E0H6iNMcWKBKQyY74XGKCsEprCvliI2WEp1uAzDv1WhNNoa/tF04/5FULBE2tDLCZbeU/DB23vcRJN11y8bnPGN1j0E19ys4IOlr+S88cF+D9E+7ETeu93RYbcH3j3ojW9V/LDFJQ45jVa6KEh+hIXyHuigdBv2yaKDW3FcFGbKe0LqgC+ORtYfDpeDixa38MU2Dww5G9Ngkr0XUpmHK3b+6LjfC18c8MLbzOf5r3kkEuqvlEHI/xMFS6SliYKlYVA8tQjX73vCyWsV1E/9A61LWohhLhKig/e3eLCkcP4A/H2dYW8vDdXzynjIXAclRh+FnllXmHnfxgMvJWhb9hATLPWHulV/5ud2wX6TP+qV37DnSBdoXzWrnVhXFCxNhoZFf6id7iaaTNv0LyiYdWdKL6haDIbOuRW4EhKGBnNjV1ciIUiTeU5XaF0+Xdtz63GgMlTNu0L9nC5z8VSXLJXEXYe5zUDIW8xgPr//fk5WXRAP5+tzocL8bmpn+0LZfCRMPd2RR7dZyX9AwdKLkhQsVSHC/CoMflODymAzuIay54558GscLFVF4/KcI1BgLqqtjcPqrVhVjiwfD1guOg+bZXawWc6UBTaw3OeBh9zFcgsESyWPcX35Ycj9fBi29nyfq/IY2C80hNyPBjhrGN6w934LzbGk8b0u9IeYwYL9nbhyAeYzT0Lnbx0o/6QNY7Ug5HJvlZ9j6Sd9aP2iyU1uzU4wrvCtBpQ6akK1kx60+xyFlWEwcopFn0llVhocluow27VgbhkvZpVlkYy7ATAdoAnlzodgYSsaE8EFS3P0oPqLPtQ7quEA8/PqiioUv9KGzjRb3K4/Bcb/MsdSF11o/KIF+Qavr4z9HytC9mNd2NcOJ6sJljShM9kGjjcf4Pw4dajMvI7k/CJkuNgz3yUDXLQKh5fpJeh1UpUYLLHKs5/AZddp6HbVh9qP6pD7Uhlyv2lBb9QpnNnggICHfG8sRtJ1ZxzpyrRZo61xS8xgD5Fi3Fa1gNZPzM+fcQnByaIP4cWCJaZFz47D5UW6UPpBG4b77/B/+3zc1bSA8jeaOLTNBzn1Ptdmg6UumlCYdBEBrr64MusQ8z3RwQlFdt6ndHhtahosxVrYQZ95Hc05VxBWr/tcSWYibu47D8vFF/jv53lYzLoId9snzX6f2gsKlkgbejnB0jtyPuiiF4BBR+41KH0MAjDTJhoxNW+DD5Y+O+CFnzRvYyCzz0ADP/wg5433Dnhj1KlQ+KUXoLLJ8rAVzEVMID6V9UDnI6FwfJKPmKwixDxKwUZDT7wh64XR55+gbgGCHFyy9McXzPv+n4IlRnlKAtbqe0Fqnxc6at6BTXzTrryE/H9QsERaWm2wdHIWrj96gux0V5y0+Rfyp8bhfMg93LmrAgOz/z1YOhcQW1PLBUuap7tAxU4O9x8lwM1lARQsZ+JmWCLC/bZD3mwOnKLj8dBPDloW4oKlflC3HIPDlxfi5LUl9cpCHLdfinO3nGqP3XWTdw+Bvt0cmDL7Hb8wGeoW/0Lt7AQcdz6H2Owipu3gn8CrKkuG0xVpKJ8ejBOe5xGXk4DsvATERp+E0Zk+UDk7GXb3E2tP4IvjHHCaD5YcHvxv52RZT2xhYtEPymcHQPeiCsL+lwaItGsULL0oScFSNR5aXoNBZzUoDzwFl3tsRPOcYOkHQ1gdrh8slSLR6jT2vCuP/R8r4+CXGlBiV+EaZQn/WFFa/P8LlqqRfssHx/uqQ7X7STh5piHncQ5ynsTDdfNpqH+rBp25l5ljdb0DWwsFS1qddKH+qxbkPlHGAb6wq5Kp/G0I47UOuJ/EX/pXp4mCpR/0oTvQBCennMXJ8ceg01UXap0NcGj9NYRGPm1w7K2oFyydsUlsNghIv3sHJv3FB0vKvxrCYKQZTjE/r66chtHgQ9DsegiHFjKf5aMC0bH7fwmWfteBTv8TONHg9ZnfbZI5TCbZwicin28X2GDpFFS+0ITe5MsIjmPaui36UPzVFB7BKQjQOA75XqfgGxiHu8cuQOfnFwuWRCqQ8+gR/GwdYb3GAqbSptDrps2tHqg1wRa3YkU30ZOvO8OoqzLUxljDX9T5WIxi3FI5C60fVaE24xJC/mOwxH4uIYZnoPyNNrQGWYGdyqgi5xHs52pzgetFt4YNWbPB0l+akB99njknyGXe92VmH3Uo9rOAX0AIPHebQalxsGRlB/3flKEx+wrC6jW5BXH3caKfPPa8p4gDn6oy3z8NyH2oAws1UU+x9oyCJdKG2j5Yqpm8WyfsBVZK44Olt3e6Y+7VBG6YQ1VuGozM/fCNrBc+UvTFHu+0eo06rywD+ka++FDOG18p+XArwn3JlK+Y/b9mHn8q54WO2nfhl1vTmuTC8dxtfCPjjl6mEeDb//+mIhc6tn6Q2u2Fv0wi+GVHCWk5FCyRllYbLJnOxJXoaFQxp8ZhXlugfvofaF3cBYsrm2Bwpg906wVLqEqBw7XJUD45FCa+LshsdKwrT3CBxbmhOHB2Ei4E1Vy61QVLqhfk8CCrDMG31kLNXBqnHM7i8pXhULBUwoPsAiQFKUPzbNNgSTR59yb4ZkpOXuom756IC+HBXBtRmBqAC/ZToXK2D9StN8HlYTp/IVCnKOkqjloPhbrFEGizk4hbDRUV/t/qFgNwyPEaahb4KU90wVlb5nc1nwTbgKZzOb2QpxFwtJ8EOfOBOObm0+Q9ESIJBUsvSlKwVIAg1XPQ+lINGqPOwo/LLsTNsZQMp+UnoPyZJo5v8UUGV8diLvxv+8FuwxVc2nINtgtPQbezJtQm2iLgcUsES+zF/Fmod9SFVldD6HQzhPbfTKn59x86UOp7EjdupjLHcl4LBUvszzQYcQa2W6/Bnvnd7Jn/XtrviBuX7iOjpN5rssFSzeTdykHcEKnK3Hjc3GXCDSdT63UU52xjUP/WayVzXu+yTg9K32vjiHow81cQpwpJzjdg8Cs7FM4Qto6iT50Nlmom777gyA4MrK8YyXd9cXaCPhSZ3//44QdMS8So/h/mWPpGE8f23UazOU2tmmBJC7oTryK6OAv3VM2g+L0+Th11g+VIfagwf9eI7CLEmJ6HrsQeS9V4FhWHaOcoPHr4VDR0kFdVnYsol5s4NdSAe/3TmsHc9iw3FxztpQqFf83gEtDctRbzma8VDYXTXHAV4Xyk8OLBUhVSPb1wtLs6lLsY47JvMlK93WDYSQNq4y8hMrPh7/P8YOkcgiOZ68/qRFxbYgTlb3VxfL0VzBYyn/vP+g2CpfQbV2HYVQ0KIyxx62Hd+yvJToaX6hXYbbzKfD9tcbSPIVS+NsQ53fsNvmvtEQVLpA01DJY8MuvGw4rTksGSfs2R5XnqBUvzriYwh3eR8owErNNhXme/Fz6QvwWDRhMnZkc/xEgVL3zIDkvb64E39rijA1/e3OuJDw564zNFX+z1r7lAqUCURyh+PeCGT9QDYBor5mBakAfv0EREZrFNnpiGuewZNM/xwdLJCKQ1vhVOyP8TBUukpdUPli5HPeQuRiozAmFjOxIq7FL7lsOgfnYw9OsHS9VP4eowFaqneuGQiy3SGjUbhXF2MLPuA3mLabgSXjNtaP1gaT/CmWuCtHAlGFoMgobVdGhbdofmldPIZH5G3n1DaDQbLG2GX3bj6WObqh8snQ8PEV1MMJ49uQQTy4FQsegNVZud8E+ufzOlAg98dkL7LNurqQ+UzHpAkRs61535bw8osT2mLAZC69wm3ErnT5qLY3D52gwonOyPIzfOIVXMtUFm6j0ER0fgWXPn6Dn34VATLLnfYi4W+HpCXhAFSy+q/uTdHk0WmGFDc9ctR6HEzY9jj0juilT85N0Rx22h85sa1IdbwKeZYbDF911g1F0VSuNaJlgqTY+F/Xx9qPyiB7WftKDUkR1expcfNKH2GzscTAcmB+8gs+Y4Uj9Y2uqNZ42mYJKs3hxLOwOaCX3qqR8sqQTVBiGlKQ9wjl1JrKMmlHsch8PNejeFq54hRP8UlL/WhuYYS9xNEHOTuzIDnruOQ+VHHWj0PAmvSNEBtareqnB2N8TNdpWPUC1TyH2jDf2t7njGfZypdcHSdncJoxTqBUsH7qBxdNVUvWBpvD0imNYn9swV6HZiV847DO0ftXB4kweSmL9Pku1F6HdWgcqE5wVLlYg4YgrFz+UhN8oWoQmN98uGx4aTUP5IC8eXeXLzfVWlBeDsaD1u8u6TKneaTLjOehbqDdMhulBiPpdj271rVy2sHyyFxzw/kqnIZdq/pXqQ/+EwTDY7wFWHeR/M/ztHDcNR0Cise26wNOocgh6Ivlnpfi441F0H6n/rQ6urAdT/NMSpesFSRVIgTg3Qh9Iv7OTdzYWQ6bg+0RhKn+pTsMSgYIm0oZcXLOmG/7dgae6VhLrVGKrLEX47BL0PeOLN/V7ofjQcMbXrMhfhpl0APt7jjp7HwmB+PwtXHtQrIY+w3NgH7+zxQr9TEUjnD37lWXFYq+2FN3d7oatxMBxja5aorERxZipOn7uDzgfd0PvIPVhFizlMNwqWUilYIi2MgiXS0hoHS9wpa3UFHgdrQte8DzSsBkP9TONgqQR3by5l6rtDzWoh7O+GIZdvOiqfxcL95lponOkGVevZcH1Uc4EgCpY0zP6ExkU5RGQxh/eE8zh+bjhULfpB7cy/OO59EwXMG3gWpvv8YClL8vLBDYKlsCDmcpJXVYIw/z3QPN0LKmcHwMj5KjJrpkwqjIHd5YlQNBuD0x4WiEjwQGS9EnKXOXG36geFs6Nh4VezklwFYgIUmc+qO1Qsp+KMtxsSahqq8jI8ibHD6QsToGw+HeY3LyOp/u3mGjnh9YIlvybD8wiRhIKlF1U/WPJsECxVlmYg7ORFHO6uDaVfDXDaiI0EWM/EBEtsUHIPZ4bqQ/k7bejPsIXXrYTai99q5lL+kc8dXFptyk2yrTzOBnce/X+DpUqkujtDv5MW1IaZw806HJE3ohsUt92m0OqkDpXJ5xHyhL/kbhwsPX9gghh8sPSpDk5t8we/aH7zGvRYuoe6qUYrkHT9Ogy660D1W01oL76OmNql5SuRedsPJ/oyn9WPujBcdgV3gtNrQ6lC5vzcS80Gel11uEDNcM8tZJaLXrhmVTiux5JzXd8xkUpkRdyDzbRDUP5BGwYHb/G9TVPqBUseLx4s7b9T+/dvnihYUv5cCwYTr4Dtx5rjz/zNB2pA7Rc9qP5kCAvNYC7seGL5IsFSNZ7d84DRXzpQ6WSAk3IeiM+sadFK8OSmG0yH6EOJDZH21Uyuno9b8mbQ+FED6t2NYXn4LhJyaq7vSpDgdxuWM45A42dNKPUywfWb6Xx79t+CJfazCVC3Yn6ODrT/OQL9QbpQ6WUKzzuZdT3meBKDpfui72t1RTZ8D5hA+Wc9aHcxgFqjYIm9zgxQFf1uKj2OwvpIEBKf1nypmc8qORq+hnYw7sl8Jp/rw1ornIIlCpZI2xEFS+x8RV8o+6GP0V0MPxZUV47eQ1+je9jgJpr9Lf1ey82x9Ld+YMOfxZV76KN/D3s8U0UXOM0FS6zyHJy1uoXP9nri7YM+2OyRIupH9CwRGw290GGPF5bfFDdrXQkCne7il93u+FIzENa1cyExF1N372Okkgc67PLA95r+GMq/p0H6vvj6gAekdrmjk2EIfHPEXB1QsERaGQVLpKWJDZYYVXnRcLw8DUpn/m0aLDGexV2EseVgKJn3grrVFBy/uhxmDitw0n4GtC36QsGsPwyvnkRc7b2KmmDpD2hfVUYUezDPD4blxUlc7yAVs7nMz3/EHcOfhhmIHQrHzrGkZjkWRleWMD+L/Xn1yyIcu7ITbpH84JbmgiVGZc59XLWfBkVz9mcsgMODVO7nZkccg7FFDyhYroDHYzHH7+JkODrMhfypPjC4dhSP+BetLoqDi9MCqJp1Y15zJA7bL2PezwqYXVuCQzbDoXy6KxTMR8DM9zYKG59tsyhYIv9PFCy9KDZYsoDWH9rQ6XscJ2ZY4jRfTk0xhV5XbSh9qwXtqecRklpz8BIfLDFHTzy5dBWH/tGGwrea0Oh3HCbTRK9lNs0Mh/rpQek7TeYCWRuH1jrjoWhd/f89WKrI4wIila80oF9vefj6CkLcmPejC+UfDGF3/rHoeF7BBkvHuV5O2v1P4CT/HmvLlDM4Nu8CPD0ahzI1WipYYjDn9D5yJlD/RQeqvxrAyvxx7UV/dWU+go6dh05nDSgyn6fmIFOcmi56jybSx6D5K/NZ/qANDWlr3I6ouxpgg6ULs0VzLBmOMW/4u804i2MjjkD9Zy2o/GGEy67pzJk+oyoZ3nuOQeEHPej2Pw5T/ufUFuYzOT7XDrf82c+kCF7sqnC/6UBngAlM6u/Hl1OTzuDsCjeIOhNl8MGSNg5PcQQ7vXpVahhsZ+pyva2U+prAyVH0d39sfYn5O0sKlpjPpjQHfsznpvqjJlQ6G8BImv89p5vjcB8DqHynDuUBJ+Hsny26DmKUsEME5xyB6ndqUPqNec74M7XPMepvAFW2l1tnQ5gq+jUYzs4FS111uEDq2MSzDX7P09MtcHKKBc6fjKwNojJ93XB8kCZUmZ+hwXzfdda5Iq5mrHg9LxossZ7evwPTIdpQY74jTYMl5v/i9EhcWHAYKh3VofR7vc9jhgWOjzZm/t6iHnwq/c3gfC2h9r22VxQskTZUDje329xKa+wwMakdNxuu0rbNBVKbXNDbKobbO+1OJDrvcsTbSndwJYmraiQf7vb++HSNC77RC4PoWXVKUuKwSoH5GbuYnyXT6Gdxhfl5zHNHn3ssmryvKgemxl6QWn8DEy7EofF96vLEeCzVYV5riyveU74D2+Q8JN4Jw48yzpBS8seZOPE5dXF0DIYrMD9rixsm2j9BbWcn5qeG336AWfp++GF/zap1zPvc6YbvVXwx8XQ43JKb6Udc9hQKZzwhtfEmvj0SjmS6OiAtjIIl0tLKSu7BzKIH9hiNwfmI+7XBEispygQGp/7CvhN/Q+2CGhpMi1dZiuggYxw/PwkqZr24Vdf2m3RmSnconZmIo9c0EZhcv5N6CTxvzIH80a+gZCeLCO5gngHHK9KQO/E99p7ahFsJolPHnFhzaJ78BXtPbsZt/jWyUi9A3+RPyJl1g5zpn/VWhKspP2HHkRGwuvOA2x+VD2F57l/sOTwEFkEBTe5YZsYyFxxnumHf8d+hfF4dDzOYE3f3Jdh/pBM0LhsjtplbnA9u74Pacfb9TsO1+9m1d2VLnz6Ei9smHLIeBQXTv7D/xO/Me/oL8mYjoHdhGWxveSCrNmRrJDsY9rZDsZP5nA1ueFKwRP4zCpZeVBF85E5C6VtlKHylBrlPlXGALwe/VINy98MwXmIHv3s59XpcPIXH2pPYL6UI/ekutStPihQj9spNnJluAp0empD7ip/Y+ksVKP2tj0PMhfl55nwy4Wl57esVP/aC0S8q2P2LEW64ij2RRvLl81D76gD2j7FFUJLomUWPA3CsqypkP9GGzTnxK11V5Cfg0iwdHHhXASrLXZDIJtnVz+C71xD7PlWD0jdq3CptNb8zVz5UwI7vdHHOpsnAQF4aHKcfwT4pZRiv9pHQu4dRnQIvGUPsfFsZurJ3GgZLjOKkMFiN0MXBj5Ug1/MUvMNqVlNjMO815OR1nBx/GOq/M+/1c+b9sZOEf6cOtV5GOLbOAffqhUqsSub1LMerYv8n6lBgPvcGvxtTuOf2McKZQyHIqWngKhPhtskAez5UgyL7mTR6DvuZyHyrhytX2c+kGDe3GEPhaxWmiNmXKfuYz1vxTytEcH+UNHhsN4aslBK0h1/GE7aqIg7XFhpC9g15yA0yhw8/LDLd9Qq0vj8A2YFn4R/TfLDEKkmLxQ0ZM+j11oHCN8zPZb9nn6tA8Q9d6EmfwWWr6CbtXMGjCDhsMYdhf10odmQ+G+45zHf/Nx1uNblzxsFMu9TwDxRnYwmVH5jf9Rt1yDGv3+B3/UQJez9kfi/ZgNreZMh/iHNT9Ji/pzL2f64Ni2MPxQ5PizS1hOpnslCcdBGh/LlEwa2rUP9WAbv6nEFAaP1RLMz3QM8cSl8yn+2XGjDe79fkNfMTIuAkY4HDAw2g9JNq7XuU+0kTWsNMcGrjNfjdTUM5jS2nYIm0pUpER8dhg300tl2NwfbG5Uo01jPbDINE82Tkx6dD9XIEZJzjayd6a6gUMWFx2HsuEgfdU7ixvvVV5ObAxikK6y+L+VlcYX7ehWicCMkR3VWoLsItn1isOx+J40xd03P9cjwJjcN++yisuBAD60epeBgRj722zM/3SEKKmI5FnLKnuOQRjXW2D6Hpl46sBnF2NUqzM+DqFQMV5vfffCUGsg4xuBaejsLnHaAqiuAUEIvVF6Jw0CcFuXQwIy2MgiXS0ioqEnE7UAtXvY0RnJYqOu7WKE5DSOhRXPFVgUsIc0El5krmaUoIvANN4HhbiykacPQ3hntoEDKaHKwrEBt5Go6+B+Accg2p3PZKxD80gZPfQVy7dx2pNXcxswJx018JV/3tEMePsSvIC4HHLVU4MD/HSWxRw1W/YwhK4GfAqErH3SA95vc6hMCk+AaBmUgxIh+YwdFPDpf9zfHwURRCH5jA3kcLvlGxdSfNjRSn3YLXHVVc9jmEO48TGu5XVYlE5qLRLcCQ+SzUmWIA17uOeJhaWHfhJE5hEsKCDuGynzo8I2NpjiXyn1Gw9KLK8MjBH84HneF00BXO8nxh/63qBg+Hh0gvady/oQgx5/xxfYsTPE5Gip2vpqIkA+HOvrih4Qqn/UxRvQkPuyDEZTY9aJZnxcJb6QauKHkjkuu62VRueDBcDjjgunEQkp6JDghFsWG4sc8JV9X98ChB3KU7qxzxLt64vscZ17XuIJEbalaCx1c9cW2vS93vW78ccMFVZS+EhDQ3xDgfESd9cG2LM3xsHjXoOSJWdS5i7T1xWcYZ7tfiUdHkeFaB9Fu34bDnBhz2Mq/pn9GkR0l+SjTuWHjAWYn5LA8wRd8Dfu6xEDdYoOpZCu4ec2F+PzG/G/N3ddJ2h59fXMP3XfUU0Rc8cXV385/JNWVvPODugJQh6qIP8z5uwElOzL5McdrnAhftIKRzDWg+Yi4xn9dWZ7gdDueDuELmO3QLDlsd4HI0GDWd4Qqi78NN3gHXDAKZ70qD1le8ymeI8fKHixbzM5nvmaOyK25aBiIqqX4o01gB4u4EwN2AeQ7zeTgqusLltD8ePHraZLgaK+feXdyQZ37X+v9/1BTm93dg/h6ejon1nluEaFs/OO12xBUtf8TEif+GpN+6CxfZa3A6EYqaqQ1Ln9yH60EnXNYNQHxywzsvxcmP4afDvCbzd/W5/pgfltpYKZLDwuBx3I17v9zf56gPgu6nig1e2ysKlgghhDRBwRIhhJDGKFgihBAiDgVLhBBCmqBgiRBCSGMULBFCCBGHgiVCCCFNULBECCGkMQqWCCGEiEPBEiGEkCYoWCKEENIYBUuEEELEoWCJEEJIExQsEUIIaYyCJUIIIeJQsEQIIaQJCpYIIYQ0RsESIYQQcShYIoQQ0gQFS4QQQhqjYIkQQog4FCwRQghpgoIlQgghjVGwRAghRBwKlgghhDRBwRIhhJDGKFgihBAiDgVLhBBCmqBgiRBCSGMULBFCCBGHgiVCCCFNULBECCGkMQqWCCGEiEPBEiGEkCYoWCKEENIYBUuEEELEoWCJEEJIExQsEUIIaYyCJUIIIeJQsEQIIaQJCpYIIYQ0RsESIYQQcShYIoQQ0gQFS4QQQhqjYIkQQog4FCwRQghpgoIlQgghjVGwRAghRBwKlgghhDRBwRIhhJDGKFgihBAiDgVLhBBCmqBgiRBCSGMULBFCCBGHgiVCCCFNULBECCGkMQqWCCGEiEPBEiGEkCYoWCKEENIYBUuEEELEoWCJEEJIExQsEUIIaYyCJUIIIeJQsEQIIaQJCpYIIYQ0RsESIYQQcShYIoQQ0gQFS4QQQhqjYIkQQog4FCwRQghpgoIlQgghjVGwRAghRJx2HSyVZNyB+qKZGDduHFfGLJDFlfvPUMVv/99U4q6ODEyP3kA+X0MIIa+adh0sVVYgyukIFo8WtQ1smatkh9QSfvv/qKowHDYrV8MlspSvIYSQV0t7DpaqSnNx88g+TB1b0zbMxA6z2ygu53f4Hz27fwUn1uxBcB5fQQghr6B2GyxVZftg2fyB2HrYEY+YRpJtKO9e24Vxf07EiVtZqOb3++8q4LJqJGRlzJHD1xBCyKumPQdLMU7y6Dd5Ni7dFrUNjx+H4fiOIRgzTh/RRfxO/4PKXF9oduuOswHFfA0hhLxa2m2wVFWIK4cWYdDiPfCL4tuGB07YM7kH5m+5jmeV/H7/g0y/o9jTcxw8svkKQgh5BbXbYCnNcRN67tqBcP6xSB48lPbg+LUI1LYPuXdge8oIRkZHcN7lDsr4ajZAeuhgwtQz244ch/WDDL6+Eu6bJkFhn1VtsJQf4w9zY2Y/YxNcjaMLCkKI8LXfYKkA5go9MepcCP9YpDzOHce3K8Ezha9gpASZ4wjXBhxDYGIhX8vIeoArpke49uGYhT3u8d1XK3P9od9/IGzu1aRT5Qi+bMm9hvF5Vzz5/3WXJYSQVtdug6WsQGzb3AubAxt2Xc10M4OevAkia0/vixDqeow7/hubmONxvaahJMpNdD3AXFOcuOqDZP4uduZtU8gNng7vmguH6kzcNBO9xjHXUOYVCSFE+NptsPTUWwu9h/TEwp0uyOTrGiuMdoTCtvFYsHEXdu3aiRUzRkPTxBl51dUIsN2N6cvnYfeePdi7fR66Sy+BbVAW86xqeGxmgyVrsG3J07Ar2D5ZGnPZ19i5EmNXbYC5Xyr3+oQQIlTtNliqLsR1pRH4ctQqnL2axFc2Vobgy6pYuGwCtu1iju3bF2DZ3JW4GZGLitRAaB6Yhblrd2HP3r1YOWskRm85ilimQaguuiMKloLYcRMl8D+5C5NHzsEO5jU2rZmFWfKmCMr83/vLEkJIa2u3wVJBJNRW/o2/56jBPbyZcdGlyXAwXo9Zyxcw1w27sG2FNNatU0I4cwlVcP8SNm2aghWbdzNtwy5MlR6JlfoueMo8LTdAFCz5sJdalck4v28hJoxfyb3GguUzsf6oM9Lq7mwTQoggtdtgCRU58D22DJ+80REDpSdh/LgxWKJ8Go9rbwvkw3HvSsxaYQI2LmIVx92Fn3cI8jLuYfeYeTB9wm9ANozmdsEQfS/ukefmSVCUs0NxxVOYyvbDpANOXD0r5OgySE/chqh6dzAIIURo2vNQuNKMQOyb0QXvftEXEyeOx7hxE6F9I4bfClTn3sXuAeOhcqPutkSUhwMeJOci1EwF85bpIpGvL713AmOGDYR+ZCVQfpcLls4/YP752BRTJozG8aAKfs8YyE3shZ1GnqB+rYQQoWq3wRKqkRVhg1m9vsX3f43EpAnjMG7OCpy7X8BvZ9rNe9ZY1HsuziXwFcjDXSdHJBY9wzWZlVip6czXM5/RmbXoOnUlfEqAsuBTXLDkz1wbpHltxoAJa3C75nok4yoW9f8XJzyS+QpCCBGm9hsscUqRFHcfd64bY373D/Hlz7+g859zYR7OHM0rwrFzyhLsPvmI37eeygIkhoQiIiIIZnLrMHzYKPTu/C16Gvlwmz03T4aKykWkJfpgW/d/sMcuFJEP7jONbATuXdXGIumBOFt3jUIIIYLTrifvZhWnIeJ+EGwVZqDzpx/jp85dMG6BIWIrmU3+ehjSXxmBufy+9RRnJiH6bige3ruADZOkMXJwL3w7cCx0H1bwwdIQXI4vQaTeEowbvwEOYZHcBdiDyEjYygzGzF2GSPl/TgRLCCGtpf0GSyJFOU8QHnILhst64ovPvkSnzn2wXNkRhdVAsOl2DJ1sgaZTJVXiWVwsIu+F4+71I5g9eBhG9f0dH8/awQVL5cFmkB88G4GVVbixbAAmbDJGcGQE9xk+jAqG7uxfscbE7/+5uBAhhLSudh4s1VNRiuK8+5Cf8Bf+lL2C8mcB2LJiFQ5crjehRo2iOOgsGoh+I6Uxdq0cLkcn4MKeQRh42I3bLAqW7JCS4IWtH3+N3iMnYeLEiVyZPG0mFu3Xwu10bldCCBGkdh8s1apGeWkJkt310ePv3tjrm4+K25roP+8Q6t2o5lUh0dMUc/r3wtgJ4zDj2A3EB1hh9oJRUA8vrw2WriQW4b7aagz89m+MniRqGyZOnITpc+dg/zlf5NNoOEKIQLX3YKlOBUpLChBovALf9JuFi3HFCD2zGUM2XxMzJ1IZbpvuxKjegzBeejq2Xr+PhMuy6LtiLW4y7YgoWJqDu9XVcJgxBN26DMQE/rph4sSpmLlgIYy84/jXIoQQYWqnwVIpHjjbwsO/aW+kB5fGotveUyguioSM9DysPNRwem/WMy9d/DNRFSG1LcdTGC7qi36G7twjLlhSvoi0BG9sGNofWpFctUhBAu7bOyKFxkoTQgSsvQZL1YWP4WJhjdjGTV7ZA+zb2xUr7DNRHn4cPf7aCfeacdK1MnFk9ypMUhQNi2aVh5hj8OhRTDtQMxRuMC7HlSPKYCFGLlNG7YhqRsGdmwi+HcW0UIQQIkztNVgqSAiEg821pr2RUswxZf1IHA8tQozFHnQbZoQmg9aK72Ll3BXYbVcXDsVZbcWvM9fBk++xJMf2WKqogvPq/pigXTdkjpXmfBkPYtnZmAghRLjaabBUhnsmszGg2zCcC8/j61hJOL5qNmTsQ5l/l8JNdxX+nSmLIH6Vhkx3CxzTPYcA1yPoPX4+bvKTaCQ6yqLzu++i0w4H7rHnhvGQ23cORWW5uKA+HaPW6CGKu1IogeOhCZgyTwNJdOVACBGwdttjqegJtKZ+jrErTZBUr+dQTqAt1sxbBfusSqDwIbZPGoQlxv780IQ8+Ooo44LLLRw9MAvDdpyEqDNTJmxWd4bU+/2gdjsfqLoHvT79mHaHaQ0SnbB8+gjIsg9YWTexdWofKJmHULBECBGs9hosFcY5YFXvD7FSz6dej6RKRFgoY+EmFdxnKssiL2PKkBFQduNHOxTH4JK8GjwDfLFl8SisOn5LVJ9zFwcGfQWp31fiJnN5VRJyCgf6T4Ef03Bk3jXA2PHTceae6OKj4OEhzBo2GrYBNUvGEUKIMLXTYIlRmYYQe12MGT8J0tLSorJsH8zsHyKvkB/FXBAPpxOLMX6CaPvYKXNw3CECT/OfwV59BroPGMvVL9mtBLmNgzF40nFuhblbu2dDTeE82BWmq5/F4NSWeRg2kn2NsRi3TRt3Mqm7EiFE2NrzULjC9ECYyG/AgLF82yA9AXP3n0VwaHrtHBe5j29Ceeu/GMNtH455GzURFJ+D7FgHbJjdD8PZ+ukzsU9zD5YM7YsdJnGoRjiOjRiFC8Gi6CjrnhVWDR+Jsey+46Ziu4UXMqh5IIQIWPsdCleFtBgH7FmzCCO54z5TJszBRh0nxMfWTLhXgsTbJli/eKBo+5jB2KBkg/jsIiR76mPS6L4Yx9RPWbwGapobIN17KsyCSpAfaQ21MfPhx3VKKsNDOzVM7TuMe43hU5ZA3yuWFnUghAhe+w2WeOlJTxATEyMqcRloOmdqHpKeiLY/SX9aN3FeZQHiH4nqk3PLUF2Zj6dZ+WDX9ynPf4aCgpK6fUtzmUaH3TcWKbk0eQYhRPja/RxLzDH9UU3bwJSE7Kb9iCrz4/ntsUgvqTu2lzxLRSxb/ygeeZXMZUJeFp7ls61DBYqYz7WkvG7fgrRE0Ws8SUcxNQ+EEIFr73MslRdkiI7vXHmCjKKmB+6CzEei7bFxqDvtr8bTdFGbEZuYgVJUojA7CwWlVaiqLEFBzjOU1V44VCM7XvQasUliVokghBABavfBEiGEkKZo8m5CCCGN0eTdhBBCxKFgiRBCSBMULBFCCGmMgiVCCCHiULBECCGkCQqWCCGENEbBEiGEEHEoWCKEENIEBUuEEEIao2CJEEKIOO08WKpGjK8rLl26hEtXfPAkna/mJT1wE2276ozY+ssxVKbBy9me2+Ya/AiVfHV5YTZyUh/icVgwrjPbItJEC5KWpUXC2Z55Hftr8M+s2ZsQQoSr3QdLxanwuswct5lj+fUbcQ0XdqjOgPcNURvgFPCwwWo9eQkBuMK2G8zx/n4WO2G3SEFqFLIyniDQ8Rqc3HyRw7/g41s3udex9wziVhUlhBAha+/BUlHKQziyx/hLl+F1O4ev5eVH4jp7vn/JHl7RGXylSHyYG+zZY72jGxJrV/+sRG7SfaSnPIEn8zyPuxEQLRNRgGDnq1zbcDUojlsYiBBChK4dB0sFCLdXw6bJc7B82TIsnTwaE9ZqI5gLlwpx96o6Fk6bi2XMtmVzx2HFWi0EsNvyA2C6azKGTFnAbFuCcdKToHU5hGsIih9dhdKEXzBz+jasYp53KfQZCmJvQ2neRIyfx7zOshkYuXk/rt/n1hMlhBDBas/BUmlWBM4fWIaFM5dzbcDYvmMhYx3ABUjV+Xdx9sAqjJ+1mNs2Z/IkKB93R1Y1kBx4BKumjcIUtt2YPxITF++Hb6LoBkPI8XlYPGok5k1dhh1y2nhcXo4HV9Qxc+gELGH2n7dgOpYa2iM6j9udEEIEqT0HS9lRN2G4ei7mL2XbhrkYMWQ2DvklcNty452gtmoBxi9gz/cXYc7UhTC9EYUKpuW4Z7cLU8aPxyLmWL9gymDM32WC6EL2WSVw2N0Xs8bPx0LmOkHJxB6FlTnwMtgA6SHTuTZm/MJ52GcbgKd0X5oQInDtN1gqDsainv0hdyWFr4jD9RsXuGCpJMUZ+/t0gZZjPr+NuXg6fQYB6UXw0RiNcRM2IYxrEIBMRzkM7L0eV+PKgQwnzPq3E1adeyzaiCyYyw3CqE0WEF1aAB7qMzB6xkHEl/AVhBAiQO05WIq/roYe3Rah5rKoLOUqLF3uccFS9LF5mDNyK8L5bkqVEZ64auuO1IxQyI/5DusNA0UbUAjLdWMwbMV1sFnRQ5OF+HnwAnjzK0dXJlth9rjB0HTj73gX3cGWkb0gezKAv2NNCCHC036DpVJcV1qCgVO1UNPhKCHcCudvscFSEVw29sL81dbMkV8k66YdrrlHITn4DJb0+RU6rvywiJJQ7Bk7DEt0o5gH1bDb1he/zddCTd+ndP99GDRiLhxT+YpoM0zpOwRn/KlPKyFE2NpvsFSeDpM5k9G1ay8oXL2PrNy6U/koO02MHCaLaP5xnRhsHzcVW04E8Y9Zj6EwZgD2nQ5FQbwLdq6bjDNPRFtKnlzD5n49Ie+SgtzsTGRm5SDR9zhWTxgC60eifQghRIjac7BUEH0NC7/ujAFLZeAak4WC2mELqVCbPQ8bdDyZy4GGigJPYkDPlfCq1yH1WeAxTP1nCryZ5jPKdAHmaZggjb/rfF9vIaSn74Bf6jNkZWYi+9lTOB8chfl7DiOVxj0QQgSq/QZLFYixN8SIH/7CZDkT3E99WhswITcQywbMhJFHMl9RJ9BkL/4dq4Ik/jHrnslmTB4tg/gqwFluGFbbBPBb8nFl5QBM2nUWSU9zkMm0DU9zE3FiURdsPHkLzO6EECJY7TdYYlQ9S4TF1iHo8e8wDO/3F6auU0N8YQUeWOrgnwlnmUuIRsrCsHr8LuxukAqlw3hmfxw87o+nT1whv24ybPnNxY8uY/37X6HHkLEYPXo0V8aOG4uJ63fDvWnbQwghgtG+51iqwNM71lg7sgsGDB+FXn/+AsWLsSivisOO6TJYd+Ihv1+dpz6n0XOQAe7V642a/8Aaq/uOhEsOEHVyAdapmyCVn1vprvxyDPj6TwwdK2obRo8ei3HSI7He5Aae0dUDIUSg2vUcS5XFiLZTwMR/e2HYyMHo22cAzgTnofqpF8YN3A+Tu9n8jjXK4HNEHX1mnK/tkcSKsNmLJWNX42El4Co/DDutAvjQ6CkuTBqMvzv3w+gxfNswRhpjx4+BilPT292EECIk7TpYqlFVXobM0AtYzVw8yJneQuhVfQweugNsJ9WGHkNGeiI2H60Z6sB6iP2jVkDvajKKkh1wYM0k2MSKtpTGXMLqPv2gEVKCqrJSlJaWoTQrAZGuXkivvc1BCCHC0+4n7+ZUoby0AN5HlmLcX1NxOykJGvOmY6WWG7+9TmnQKQzqsRju9a4rsvxNMaOvHDek7uGJBVitdgIpfLAUojoboxbII6K0mmkbmPahoho593zxIORJ3V1wQggRmPY+eTenqgJlhfE4s24QJozdh7icCCwbOAF6bvX7JYncO7kXA0bLQTQTE6sK/sZymDP9JBc2Oe8fhu2Wd/hgqQAXFvTDRNWrKGJ+Bts2lFeVIcXTFdHx/DhqQggRqPYbLJUkwPyIFbzja9b6ycShKVMgdyQQmUku2Djgdyja1qzoUACPC4awjH6KoMOTMHrUMtzKEm15YiuD/v024UZyBaoT7LFv5QRY88ESChNhIiuNcbvNUfNK/mZzMHO6POLqLyNECCEC056Dpez7HtA95oqaWfaqnpzDkq4L4Z1djPsnZ2Ps0PUIrBnyFu+JI+fO4X5iOLSndMQyFXc+GMrCscVDMXrTDaYFAcKOzsVK1eO1wVLeQyvMnjoGmq78hUhZMORm9oWCSQBoCj5CiFC132CpDGE37HHULox/DDy6qIi5g/cz5/RFuLqjOyYtMqvtmZQbaA19Bz/EhVhj9b8/QeESP//qs1vYPGwwVh9lhzdU4ureIdhqcbt2mFucqwKGTlmE60/4cdNpFlg+bDis/BquMkcIIULTfoOlsgy4nNDA0PHTMHPmTMycOAIzVpsiJIOdOaMM0Z5HsXLmdMxgt02VxrA9qnBLYq4ISh7igso8DBw3hXneDMyZvQg2/tHcUqClUXaQXVUvWGKUpdyD7tIpGDmReZ2ZUzB2vSycntRM7UcIIcLUnoOlvLggKG5ahaHT2OP2TIztPxmypx+KJmUticI17c0YO0nUdkycMRWrzrogsZT5zCJtsG3eKIxm243JA7FB9ggeZIrm7ws2notV9YIlVvxNI8wbPBrTuf0nY5XxZcRR80AIEbD2GyyV48ldR6yYPx8T2WM2c04/ZtgKGHuJ7jSXpvvDeNsSDJ8qajeGLlgEFbcHKK4uQZSrOuZMHI1p7PPGD8KBww5I4pqGIlyWHYJt9YIl9mb2nRM7Mf7fsdzrSE+bBbmrQcilIdKEEIFrv8ESpwwPQ+7A29sb3r6BSHrWcABCdkIwv+02ohosAZ2LsEAfZpsPHsTXrdJQVZqH9OR45DYax1D5LAmBvszrePvhfjINciCECF+7HwpXlIJbPuxx2xt+AbGNVmrLRTjXBnjDN+wx1yOpRklWFPzYdsPHHxn1nlSSk4jkzBxUNJr1Oz0iCD7s/nceIoeaB0KIwLX3oXD5aTHwZY/ZzDVAUESj2VhLk3CbO9/3xq1HDVdxy3wSzB3r/QJCaleKZofF5ac/QeqzxsMYSvEo8JaojQlNQr37EYQQIljtPFgihBAiDs2xRAghpDGaY4kQQog4FCwRQghpgoIlQgghjVGwRAghRBwKlgghhDRBwRIhhJDGKFgihBAiDgVLhBBCmqBgiRBCSGMULBFCCBGHgiVCCCFNULBECCGkMQqWCCGEiEPBEiGEkCYoWCKEENIYBUuEEELEoWDpOSpzAmBpJIc9u3ZhF1sOHoLzw1x+K5Aack20bY8sPKJz+FpecSwM1A4wz9uNoxduNlqqmhBChI2CpedLvHcCSvv3iNoGpuw95oLUEn4jcmFvpsPVqxiaIrWCr+alBF3h24598Iqta1MIIUToKFh6juoCBDur4cBe/rph1x5o2YXUXQOUPMZhjYNM/W4cOeeM2iaDUwH/aybc8/YpaSKSmgZCyCuGgqXnSLm+GRMnDIWsrhGMjJhy4jxuxxVw25LvXMLsGWuxl62XX44R0w7CK7mY24aCSKhv3IRZO7WZ56lj7oTZOGgbiirRVkIIETwKlp4nH+d3dsLgpbKitoEpR+0DkFXGbsuGjbY8pJfu4+p3zJ+C+QoOqLlGSPC7gFnT12If+7wDSzFihiL8UunWAyHk1UDBUvOqcu5BdeFXmLTDgG8bjGHpEQOuaSiKgdbmzZi5Q5Op18T8CbOwzzoYldwzi+FlZQjp2dtgwDxPZe00TFh/GvF04UAIeYVQsNSsagQoroLywXP843oq02G6oT+G63jxFdWwUB6D8ce9mH8BcTYb0G3Odtzjc6Y0VwUM2SIDr1R2KyGECB8FS89RGYXjY6VxMZp/XE9hkAmkJ46H0X3+iiDOAXPWTsbhMDY8SsfRtf0xUt9PtA1VMFMYjUmmvnTjgRDySqBgqXkFUZehPmYB7ok53Y8/vwX/zNqM26L708j0UMXQzdvglc0+8MLaaQOw0TFdtLEoEjs2j8BW12TRY0IIeQVQsNSc6nScWb8T61YfxnVHBzje8EXMU9Gmqmf+UBswDFahRaIKRqa7EXoOM0JcVRlubpyGfYoXkM9vQ0kAFo7ZAjXHRL6CEEKEjYKl5lWluGJt7w0wsLoMBwcH3Lj9qHaoQ8TJ3dg2cy9i+MdAGgw3bsU8tXsorwiCRv8ROPegrodSyg1D9BxxCFGi29aEECJoFCw1L8ndDPN67cQZB0embXCEx4MsfkspbmyeDtkD1rW9V1F2D0vGbYWmWwpyQs2xe9h8+PGhE3PhACedfRiy1B61VYQQInAULDUnxxMrBryBz/4chUULF2Lh5HEYt0EPdzOqgXQXbB6wFa6JXOdWTrrbMfzTfxdCStNxZtlGqBj5i7q+sopCsWTEHMhYtb9GlhDyaqJgqXlJ19bgi3ffRb/JC7CQaR/Gjp6MnWfvohDVuGWggI3LzZHJ7wvmX4fXr8TEPVeRnemD7YO2w73epEvJzkZM27EdfrV3IgghRLgoWGpOFdw1/oXUWz9CegFz3bBwLgaOXwQjnyRmWw5OL98ERT2fevMt3cfy0fOx53woHrmfxrrxGojiN7FBlLPWTvSeYYgUvoYQQoSOgqXmFEbDweIQbt6vuVeQAN3F/bFE4TJysu5gx+AtcE6ou+ucdtMY/wzcjdDSDJxdsQlKRrfqGo/CYCweOQc7bR7wFYQQImwULDUvK/Iizpy2rz3hL3twAhP7j4L9gyTcNlbDxhWnwQ9oYGTg0PrlmCR7jWk7fLF98Da4ppTz24Akp0NM27ED/hQsEUJeARQsNacK0T4mOGt3u/bG8iO7bRg2YjWinmXBas0WyOt5103YXRyGZWPmQdYuFI/dzbF2vDoe8pu4HktaMugz6xBS+RpCCBE6Cpb+g+hj6zB/3Fbcir6NfUM3wzWhrsdShtsJ/PPvHoSUZsBi2QaoHr5V12OJaTyWDJ+PndYNG1lZWVkMGTKkQRk6dChWr17N70HEKS0thaGhIWxtbfkaQkhLo2Dpv8jAyVE9sPe0B7yM1LF1uVm9HktZMFq3GhN3s8GSD2QGboF7St24txRnY6btkMGtesFSamoqhg8f3qR9GDFiBC5cuMDvRcSJiorCvn37uAtbQkjLo2DpP3jmi33/9MGxe9E4v24LlOr3WCp9gOWjFmLvhTA89jiNDdJqqJu2rxQ3tHaj9/SGwZK3t3eTdoEto0aNQmhoKL8XEcfDwwNKSkooKqqbxoQQ0rIoWGpGVWEWEtPTwc+/zXlsIoNFY/cgMCMSh0cMwqmguq0Z7rroMfYYkqor4Ll1MmTkbZHHb0OxL+aN3wJtl4b3HRYvXowvvviiQfn000/x66+/orqaJvpuDtsoLFmyBCoqKnwNIaSlUbDUvPyMeCQW1N1YYMOjs6OGYJfVPURZy2HrTJl6d56Tobd5ExbqhKOiKgSaAwfDPKyux1LyDS30kD6Gx/Vm746Pj8c333zTpH148803uRNj0jz2+zhs2DCEhITwNYSQlkTBUjOqy5GdGof0+k1D4R0odBsGo4fpuLN3Bnbss0Tt1VTpbSyatBW63hnIvX8GO4fNgkfdhQOu6+7EsDUOqB+DODo6NmkX2CIlJQVnZ2d+LyKOhYUFxo8fj9zc2lmuCCEtjIKlZpREX8LUqQNwwC1NVFGZgMPzF2CDhidzkC+Gza5B6LXvDL+STwkO7xqBmZaiC6zka3vw55Q5uMmPhYi9uAeDtssikF35oZ6qqipUVlY2KMnJyRgzZgzKy+suPEhDxcXFXK8uTU1NvoYQ0tIoWGpe2Mnl+G3xDsTyh+mKEAvMGbgGVx8VozTWDhMm/gtFL9GkrRURFzB55TSYxbLzKmXj1LYB6H3QiltBlL140NsxHHNsArlH9TVuG9iir6/P9cYhzQsICMDYsWMRFhbG1xBCWhIFS82oegpr2ZHoLnsKNbPoJVgrY+I4RUQyFZk3DuKvyTPgyI+hfnLlAAZv240ANkzKCcCm2T0w/ywfiD8LwqpVI3Dgdl3fVxZ701lc27BixQqcP3+e34uIY21tjWnTpiEvrza9I4S0MAqWmlUMt9O7MVh6Gnbu3QuZpZMwaLEa3HJElwM5EU5YNnMkZm3ei71rJmD0Aj2EZvFXGWUpOHVgDgbOWIe9e7cwjcp8GDg/Em2TICsri4IlCdhgafv27Th06BBfQwhpaRQsPUfWAyivk8bQuduYY/xeTBs1HstNvPk70SVwPb0Lg8fP5LYtmTQO6w39a+fVyLp/DUumj8CcrUzbsXo8xiw+hPs5L7Yk3OHDhylYkiAoKAizZ89GREQEX0MIaUkULDXvKXNtsGLmCExbzxzf967BkBFzoOIZK9pYkY4z8vMwYPoaZts2TBo3B7oO/DZUIczZAGOlpbGJaTc2zx6JOXuv1RtS/XyrVq2iYEmCixcvcqMd8vNpQkNCWgsFS89Vids3bLn5fAxPnsPtRiF3flwgjA8x2w4fRVhqozG71Vm4cOY489xDsPcK4u9OS5aWlkbBkgRsT6/o6GgkJibyNYSQlkbBkgSFcTA7fohrH4xvhjQYrsBcQcDPyYbbZnb+Wt2waF7ekzs4wrcd9zNqp3KViH09Cpaej71oYHsrFRYW8jWEkJZEwdLzFSXcg/Fh5vhueBhmIcl8bY0cXLQ4wV0bXHQP5Ec91Im67YBDzHH+yClLpNYfUifBypUrKViSICMjAw8ePOB6eBFCWgcFSwIjLlhixwOz9YQQ0lYoWBIeccFSeno6CgpqVi8lhJDWRcGS8DQOltgbsCkpKSgr+w/pFCGE/D9RsCQwjYOluLg4fP3111i/fj33mBBC2gIFS8LTOFgyNjbGDz/8QJO2EkLaDAVLwsMGSzUrJbOh0oYNG9CtWzfub0UIIW2FgiWBYYOl0aNHc/9mh3t9//33mDRpErfEPqnDBm8VFTXTIxJCWhoFS8LDBkv79+/n/s2GSuxKQKdPn+YeExF2clu2faCVVQlpHRQsCQ8bLF2+fJn796ZNm9CxY0f4+vpyj4kIOwSOphkhpHVRsCQwqampmDFjBiIjI/Hnn39izpw5NB64EbZr7/Hjx2sbUUJIy6NgSXgMDAygra0NKysrLlRiV7khDcXGxkJVVRUJCQl8DSGkJVGwJDzsSskODg7YvXs3PvroI2qXxfDz84OOjg63ABAhpHVQsCQwJSUl+Pvvv/Hbb79xoRL7mDRUVFSEpUuXQkVFha8hhLQ0CpaEhw2S2Lbhww8/hKWlJV9L6mO/j8OGDUNICL9sNyGkRVGwJDzsSsl//PEHvvjiCwQHB/O1pD4LCwuMHz+em7eWENI6KFgSGLYxZu9ET5s2jUKlZrB3G9asWQNNTU2+hhDS0ihYEh72bmuHDh24E2QiXkBAAMaNG8etDEcIaXkULAkLO6ph1qxZ+OCDDxAUFMTXksZsbGwwffp05OU1XqeVENJSKFgSkJiYGG6ibraBIM1jgyV2MnP2IosQ0jooWBIWIyMjbojDuXPn+BoiTmBgICZOnIjw8HC+hhDSkihYEhZ2TqVff/2VQiUJ2MnNZ8+eTcESIa2IgiWBiIqKQqdOnbg0nSYdfT520m5vb2+EhobyNYSQlkbBknAcPXqU68lKw98ky8zMhKOjI/f9JYS0PAqWhGPt2rX46quvuJ6a5PkePXoEFxcXmsCbkFZEwZIAsD2V2Im6586dy01MTQghLxsFS8JQs/obO2E3IYS8bBQsCQM7JcQ777zD9dIkhBAhoGDpJWNXsPnpp5+4leDYSakbY+dZGj58ODZu3MjXEEJI66Ng6eVi581gQyV23oyzZ8/ytQ25urqiX79+cHZ25msIIaR1UbD0cpWWlnLTQbz11lvNDn87dOgQhgwZwv2tCCGkrVCw9BJVVVXhl19+4eaDENdTif3MBw8ezI2dZhtpQghpKxQsvVxXr17l5lRqbqJuNzc3vPvuu9i5cyfy8/P5WkIIaV0ULL1ccnJy+Pzzz5sd/sbOx/fpp5/i1KlTNAqCENKmKFh6idgDvqKiInf3oTF2OcxRo0ahV69eSE9P52sJi51j6fLly/Dx8eFrCCEtjYKll8vLywumpqb8o4Y8PT254XH79+/na0iN5ORknDlzhtpNQloJBUsvl7m5OddbVRxDQ0O88cYbNHRaDHalUGtra7HXXISQlkHBkgAVFhZi7Nix6NOnD1JSUvhaUoMdMrhs2TKoqqryNYSQlkbBkjCxk4++/fbb2LdvH19D6mO/j+zw8ZCQEL6GENKSKFgSJranEnvD4fz583wNqY/t/TthwgTuxj0hpHVQsCQw7JxKI0aMwF9//cXdeSVNFRcXcythaGlp8TWEkJZGwZLweHh44Ntvv8XBgwf5GtIYOzxEWloa4eHhfA0hpCVRsCQ87MqhHTp0gI2NDV9DGmM/G3Y+27y8PL6GENLSKFgSkIKCAm6yvQ8//JBbMpmIxwZLq1evhqamJl9DCGlpFCwJCzun0nvvvYdt27bxNUQcNlgaN24cN+yBENLyKFgSFnaibranEjsEmDSPHQY3ffp0CpYIaUUULAkEe4HGzqnUqVMnDBgwgK8l4pSXl3Ndfd3d3fkaQkhLo2BJONhj3SeffMK1D3p6enwtESchIQEnTpxAamoqX0MIaUkULAkHGyp98cUX+PHHH7l5+UjzgoODYWZmRnMsEdKKKFgSADY9Z+dU6t+/P6KiojB16lQuPCGEkJeFgiVhYHsqsXej9fX1uZNimluJEPIyUbAkDIcPH+baBnYFUXZ1UFtbW34LIYS8HBQsvWTsRN3sRKM9evTg7rCyw7xGjx5NwRIh5KWiYOnlu3HjBj7++GPIyspyj9nJWSlYIoS8TBQsvXw1E3XXhEkrVqygSbsJIS8dBUsvUXV1NYYOHYrOnTvXdttnV4EbM2YMBUuEkJeKgqWXy9vbG19++WWDiboNDAwoWCKEvFQULL1c7ETd77zzDqysrPgaYOXKlRQsEUJeOgqWXiJ2nO+cOXOQlJTE1wBpaWkULElQWVnJfScfPHjA1xBCWhoFSy/XlStXICMjwz8SMTQ0pGBJguzsbG5OKjpnIaR1ULD0cqmpqeHYsWP8IxEKliSLi4vj5qGi6ytCWg8FSwJDwZJktCocIa2PgiXhoWBJMloVjpDWRcGS8FCwJJmNjQ2tCkdIK6NgSWAoWJKMDZbWrFkDLS0tvoYQ0tIoWBIeCpYkY4MlaWlphIeH8zWEkJZEwZLwULAkGRsszZgxg4IlQloRBUsCQ8GSZGywtGrVKmhoaPA1hJCWRsGS8FCwJBkbLLFtKPVYIqR1ULAkPBQsSWZtbY1p06ZRsERIK6JgSWAoWJKMnZuKXRHDzs6OryGEtDQKloSHgiXJoqOjIS8vz82nQQhpeRQsCQ8FS5KxC2Kw81MVFRXxNYSQlkbBksBQsPRiqqqquEIIaR0ULAkPBUuSsautsgs8sP8lhLQ8CpaEh4IlyWraBkJI66FgSWAoWCKECAEFS8JDwRIh5GWjYEl4KFgihAgBBUsCQ8ESIUQIKFgSHgqWCCEvGwVLwkPBEiFECChYEhgKliRjh8A9evQIycnJfA0hpKVRsCQ8FCxJVlBQgIcPH9I8GoS0EgqWhIeCJcmysrIQFRVFw+EIaUUULAkMBUuSlZSUYPv27Th06BBfQwhpaRQsCQ8FS5IFBQVh1qxZiIiI4GsIIS2JgiXhoWBJsosXL2LJkiXIz8/nawghLY2CJYGhYEmy4uJirFq1ChoaGnwNIaSlUbAkPBQsSRYQEICxY8ciLCyMryGEtCQKloSHgiXJrK2tMW3aNOTl5fE1hJCWRsGSwFCwJBkFS4S0PgqWhIeCJcnYYIltQylYIqR1ULAkPBQsSUbBEiGtj4IlgaFgSTJ2KJyCggJOnTrF1xBCWhoFS8JDwZJk7MXs2rVrER0dzdcQQloSBUvCQ8GSZI6Ojti6dSsKCwv5GkJIS6NgSWAoWJKsurqa+z7SOGlCWg8FS8JDwZJkZWVlyM7OpjaUkFZCwZLwULAkGTvagW0b2GsIQkjroGBJYChYIoQIAQVLwkPBEiHkZaNgSXgoWCKECAEFSwJDwRIhRAgoWBIeCpYIIS8bBUvCQ8ESIUQIKFgSGAqWJGO7sbIXvTQBHyGth4Il4aFgSTJ2KFxmZia1oYS0EgqWhIeCJcmKioqQlZVFQ+EIaUUULAkMBUuSlZaWQlFREWZmZnwNIaSlUbAkPBQsScZezK5btw4xMTF8DSGkJVGwJDwULEnm5OSE7du3o6CggK8hhLQ0CpYEhoIlydgJ+JYvXw41NTW+hhDS0ihYEh4KliRjv7MjR45EaGgoX0MIaUkULAkPBUuSWVpaYtKkScjNzeVrCCEtjYIlgaFgSTI2WFq9ejU0NDT4GkJIS6NgSXgoWJIsICAAY8eORVhYGF9DCGlJFCwJDwVLkllbW2PatGk0jQYhrYiCpecqwFULQ+zetQuymsYIaRRyp4Zcw15m2649++ARlcPX8opjYaB2ALt27cbRCzdRwldLQsGSZGywtGPHDhw+fJivIYS0NAqWnq8qIwRKB3dzx3iDK3dQzNeL5MLeTJfZtgsqhqZIreCreclBV7CHbzu8Yl/87ikFS5IFBwdjzpw5iIiI4GsIIS2JgqXnSwu/Adk9zPF9115Y3Enia3klj3FYU45rN46cc27UblTA/5opd82xT0kTkf+hYw0FS5JdunQJS5cuRX5+Pl9DCGlpFCw1p7oYPkc3YtrkpTAwNoby5mmYvlwdAdmizcm3L2LWjLXYx2wzVlyBEVMPwDOJbyIKHkJ1wybM3q0LY2NNzJswGwfOhaBStPW5KFiSrKqqCrGxsUhOTuZrCCEtjYKl5lXnhsJgwUjM3qbHHOO1sWzSOOw29YLodDUbVlpykF62n9lmDJkFUzFP/hpqWtB43/OYOX0dDrBth9wyjJiuAN/UUn7r81GwJBk7fwYbKrETtRJCWh4FS817+vAKdowfjnVqzPHdaCdmSs+CsVucaGNRNDQ3bcZMGW2u3VgwcRZkrYP4a4NieFoaQHr2dhxi2ga19TMwfp0Z4l7kwoFBwZJk7MTdkZGRqKx8wQ+VEPKfUbDUnAx3bFs1CpqOqaLHxUHYsmwKttqnMA+e4uT6/hih6yXahmpYqoyF9DFPVDGP4qzXo9vcHQjic6a0m4oYsmUHPFMlr0RAwZJwFeVmICNDVJ7lN+qCwCvK4/fJzoH4PYDSghz+dbKQL+bPXJibhZy8F+3jRkjroGCpefE3t2Hskj2I5f//zXeTQ58F8rhbBJSHn4L0xPEwesC2Box4R8xdNxmHQtnwKB1H1/yLUQa3RNuYFuO04mhMNPXh2g5JKFgihLxsFCw1pxw3TaZhsox57Y3kwOOL0XerNdiYO8luC/6ZvRm3+bmjMz3VMHTzNnhmM9cGmZ5YO20ANjlliDYWRUJmywhscXmxG6gULBFChICCpeZUlqCguJBpJnhP3bFpfl/Iu2YxbUcQ1AcMh3Vo3R3RTI8j6DnsMOKqynBz4zTsV7Tj714zSgKwcMwWqDkk8hXNo2BJgKoKkeCqhAnd3oSUlBRXfh2wCTfjUlAbFVYVIclNFeO7vSHa55NfsNHcHykN0qUypN42w5wBn/Gv8xkGbjBHXK7oVUoLMxBXkACz7auwQMUNz5KzkJ9Xxm0jpK1RsNS8itI85JfV3fVMtl+KoUtk8ZD53/XxWVlsn7kXdWuSpcFw4zbMU72L8oogaPQfiXMP6noopdwwRM8RhxD1AjdRKVgihLxsFCw1pxqlxbkorHfe56E9CKP3XEAJKuG2ZSZkD9igdoRb2T0sGbcVmm4pyAk1x+5hC+BXu2BZCZx09mHIUnu8yBpmFCwRQoSAgiWJ8hBkZoxts4Zh6koDLiyqTnLCpgFb4ZpYd9Gf7nYM//TfhZDSdJxZtgkqRv6o3VoUiiUj5kDGSnIjS8HSiykrK0NFRXN9glpWxp2zGPilFKS+7YzJS5Zi6fzx+OM9KfwwcDX8skRXg9n3bDDkayl88mNXzFu6FCO6Mvt/0BELTTz4+bWqkepvhCHM63z921AsWbYMk/p8wQVMg2SsuO+Vn+Fk/DRlLmYOn45+E5djTuc+2Hcm5IV6MhDS0ihYkqw0OQx2mvsxtvcQHHZ4xNX56slj43JzZHKPWJk4vH4FJuy5iuxMH2wftB3u9SZdSnY2Qrf+2+H3AtM+ULAkGTtUurS0lPsvIaTlUbAkWfY9N5gqr0WfPlPhEseezz+F2fKNUNTzQe1thZL7WD56HvacD8Uj99NYN14DUfwmpnWBs9ZO9J5hCHachCQULEnGDoFj2wZCSOuhYEmiZwgw1oGSkizWyxyGjVsmqp65Y+vALXBOqDtApd00xj8DdyO0NANnV2yCktGtusajMBiLR87BTpsHfEXz2DHAFCw9HxsqsXOXsBPxtbrqfNju/xVSUu9Beq8zX/kMp1b8DKkOv2GPbSzzuAqOKj2ZfTpinanoQjztxgb8IiWFTwcuxE3uf51smC//BlIf/4F9Lk+5ffDsHkyOHoaF/U2wa1TEeZ6F0cG16P2hFDr8NhDbNXVxNSy1rlcUIW2IgiXJihPuwUpeAUqKB7FN3gkxBSXwN1LChuWnkc7vA2Tg0PrlmCR7DTlZvtg+eBtcU+qO70lOh5i2YwduvUCwZGRkRMGSBDExMUx7rYT4+Hi+hhDSkihYkizzthMOKyhj+34FyB0KQCFzDnh25SbI63nXLeZTHIZlY+Zhr10oHrubY+14dUTym7geS1oy6DPrEPgJOZ6LXSmZgqXn8/HxgaamJrcAECGkdVCw9B/4Ky7BlCmaCE3wheyQzXBNqLs4yHA7gX/67UFIaQYslq2H6uFbdT2WmMZjyfD52GndsJFlJxllL8zql6ioKIwaNYqCpedgJ2VlV3ZQUVHha1pRdSkSHzrAze0OntSOayvAxYMDICX1EdYZBaIaOTCaKAWpH4dDN0wUJ5bHuWAZO9zt2zEwCioCqkKx+3MpfNh/GrRN9bBi5CCMmLISl59wu9eKsN+DTh91wLsdB+OIx4ucThDSOihY+i8iINdzGBTt78DniBq2Ljer12MpC0brVmPiblGwJDNwC9xT6sa9pTgbM22HTINgie1tw7a5jdsHDQ0N7N+/n9+LiMN+H4cNG4aQkBC+hhDSkihY+g8SL2LJ75NgHRWL82s3Q6l+j6XSB1g+aiH2XgjDY4/T2CCthmh+E9tj6YbWHvSe3jBYYq8NGrcLbFm8eDEuXLjA70XEsbCwwPjx45Gb+x+W2yOE/CcULDWjqjALCWlpDZYCjTPdhPmjNsI/LRpGIwfh1L26renuOugx7jiSqivguXUSZORsuV4onCJfzJuwBdquDYMCOTk5jB49ukEZOnQoevfujepq6qfSHPZuw5o1a7g7Dy9D0QMbLPnsLUi92R0K9mlMTQK0B0tBqtNI6D0QxYkVSW7Y8hZTJ9UHSudTUFngglkfvYc333sP33z9Bb7/5iu810EKb/4xDAqe7GsAad666PH3X5ipfwFnt03GH12mw+4hNYDk5aBgqXn5GXFIyK/fpf4pLEd3x7bTtxFlLY+tM2XwsPYQngy9zRuxSCccFVUh0Bw0CKdD6/VYuqGJntLH8KTeyC12SPS4ceOatA9//PEH1NXV+b2IOAEBAdxnFxYWxtcQQloSBUvNqC5HVsoTpNVvGgoDoNitB/RC0xEgOwvDPL4AAP/0SURBVBM7ZC1rVwhFiT8WTtoKXe8M5D04g53DZsK99sKhGNd1d2LYGkdu4u8afn5+TdoFtnTs2BEuLi78XkQcGxsbTJ8+HXl5tR9yq6sqjONWsRaVtLp5e+upLoyv3Se14PmTLZbnZuERu19uScPRDIXpiItLqesNR8hLQsFSM0qiL2LKlAHY71YTBj3DqTWDMXfLKeRUlcN2zyD02neGn/+mBId3jcBMS9EFVvK1Pfhjyhy48mMhYu32YNB2WQRmix7XKCkpQWFhYYPCNthsI0E9lprHBkvr16+Hjo4OX9N2ShPdsHukaG6kT4fugSf3N03FkVkfQ+qN37Dj3ENuP0RbYPybbLDUG4rWSajMd8b0T99hHn+AyXvN8ayyCndPjcJ7zOv0WHAIScyfu7okFzH+Hohm25X4ENy5/xBPqyhgJC8HBUvNCzu5HL8u2l67KhwS7TCvTx+Y+mejJMYeEyb9CwWvLG5TRcQFTFo5DWaxbI/HbJzaPgC9D1rxJ4XF0NsxHHPOBXKParA3Fhq3DWzR1tamHksSBAYGYtKkSQgPD+drCCEtiYKlZlQ9hbXsCHTfe6p2VeAsVwWM+XcqvJlzxSxXOfw1eQYc+UmTnlzZj0HbdiOAzTlyArFpdg/MP8v3tHwWhFWrhuPA7bq+ryx2blFxbQPbi596LD2fra0tZs+e3WbBUsEjNxyYy1wbsKMXuNIZ249eQ07d9LwoeOwOubmf1O7TeeZOXE5sZrr20gQcW9Qf77zxBmYc9RV9x8qyEJaejkhnfQwdrQC/J1lIv59aN2KGkDZGwVKziuFmvhuDpadBZu9e7N26EOM3y+N6tKiX0tMIJyyfORKztjDb1k7EmIV6CM3krzLKUnDqwBwMnLEOe/duwcRx82HgLJrYVZLMzEyaY0kCtmH19fVt8zvSxY/csWfE19zB/53Px+DYTVFPI6ASMY4K6PK+FDr2GgsFDXVsnsDOyyTqsaRomYTKPCdMfZd5/OVgqN8WjXkpf3wdM5l93uo3B/ZJNNEsERYKlp4j6wFU1klj6LytzDF+LxavmIm1Rg4QTZ1UCtfTuzB4/Cxu25LJ47De0L/2TmLW/WtYMn0k5mxl2o7V4zFm8SHcz3mBJeEYhw8fpjmWJGDb0Bs3bnDfX0JIy6NgqXnstcGKWSMwfQNzfN8rg0nLFkD5UojoQr8iHWfk52HAjDXMtu2YPG4udB3YeTpZVQhzNsDY8dLYzLQbm2czbcTea/WGVD/fqlWraI4lCdjv7c2bN9vm+qowDjKjPmeuAd7AwHnbsGvXLszuy96UfhObbONE+xQnYvfYL5m6tzB13S5sX9QbH3eQwhsj1yEiu/FN5QqEnduMX98RBVAzjXy5m1NFdw+h/4g+GDttFrp0nYHpIwZhzOh9uE/TSJGXhIKl56pCgOsF7mT+8MlzuN3oIyiIv4tjRsy2I8cRntbo/+LqbFy0OME81whXvINfeAJmWhVOoHJ8oTT7G+6A/tang6DHnAw0jIKKEGy6Bn9zw9+YfcYuxLJRzL/fGwIdtxxUl93ChreZx7+NhG4kP1wu2Q1b2fCp2xSYxND9BSIsFCxJUBgPcxMjrn0wvhGCQr5apBL+zrbcttN2Dtyqj/XlxQXgKN92PMioP27i+WhVOELIy0bB0vMVJQbh2BHm+M4c/83uJfO1NZ7C3sqUuzaw97zb6DwSiA5wghHzvKOnrZD6H04LaVU4Ycn224tv3pTCez9sRhD/R37mvAOfdZDCd6O1uHmzCgLk8P0nUvhcWh6iAS3+2Nr/O+YaogMW2D/mamoUx17DzB/f5q4v2DLb2I/77pSkPYDHOTNsHiLqGTV+tzEu+NxF1oufVhDSoihYEhgKlgSoLAVmMmz3Uyl88PU4mHjVrfckUo3S4nzkZichOuw+Hj2KQ2JaEBSGMA3AnzNhncjGignQG8XOy/Q7Nhzjp2dMccQipiF4f+BSuGe+aPRISNugYEl4KFgihLxsFCwJDwVLwlLyLAb3g4PxIKpuWFu+lwq+eUsK3/29BzHM45iTs/DFO1L4Q9dftAPycXFaPy4g+mefc735mIpgtbcTvvj1L0wZMRSfMtunGfND4RjFMZcwtc8X+OSzjzB8iSkSyul6grw8FCwJDAVLQlONSIdd+J05kLMH+0mbDXE7NBRBdwMRGBiC+Ay2n0IZbh2fh4/e+Ryz9p7Fw4cP4XV8E7P/G5i49wpyuGN8GW6fWowPmdf4avg6XL4ViMvqk0WvuecKnrK7ECIgFCwJDwVLhJCXjYIl4aFgSeBKYnF87D/cOf9v02y5XsyhhjPw2RtS+EOvJlgqgvPsQejA7NNl1BnU3MLOtNfEJx/+hJVnXWF/YA43N+tUY19wA+hzQ6CyqDt+nquJm04nMKHTX1h72BPNzNJESKujYElgKFiSjP1sLl68CE9PT76m9VQXPYTSv6JQSVxZoO3DdUd9dt8BG3r83GDbwNUaCKg/QD4vBhbb/8Vn9fYZsEoVdzL47YQICAVLwkPBkmRJSUkwMzPj2lJCSMujYEl4KFiSLDQ0FBYWFigtbeNxYiXJuLBzBL7mzvv7Ydct0eztcefW4XOm7ovxByG6DEiBnnRnLlj6e/hpUbD07Aa2/Po+/hiljzRU4vquqXib2T7V2E8ULDFKHochMjMX1eVlSIm8h3i6fCQvEQVLAkPBkmRFRUXcChgqKip8TeupLorHTV1D6OnpiYquLnRry1G4BqfUHtyrE4Jhy287dNwMSeLarupEuNqK9jE8dhIJtDYoESgKloSHgiXJ2O/jsGHDEBLCr65ECGlRFCwJDwVLkrGh0oQJE5Cbm8vXtIHSFFzYNQRfcaHSN1hwwBdF/CY8DcOu0ewE329hwort2L50JD77gN3vbXQfYcnsl4uzewfhvb/G4RK/kqDjnmlcsDTzVJCoghCBoWBJYChYkqy4uBhr166FlpYWX0MIaWkULAkPBUuSBQQEQFpaGuHh4XwNIaQlUbAkPBQsSWZjY4MZM2YgLy+Pr2ltxXA7Mhxf8KHSfNmLaLzYW1WKJ2THsCvDMft0nojV6/vjm4+l0H2zL0rSz2Hs70z9u79hyKiRGDZsMP7+/guuR9MXv/fEnDXH8KhmoiVCBIKCJYGhYEkyNlhavXo1NDU1+ZrWVVpRhfinJVxJeNY2peZnVVTRJHzk5aBgSXgoWJKMDZbGjRuHsLAwvoYQ0pIoWBIeCpYkY4Ol6dOnt1mwFHNRFj99KgWp9ztindbN2tENNaqLnyI5LRmx9x8gOecZnpVXwFVjDN7q8CbG26WgKsEKq8f/jF9/6ogvP/8Mn332KT58V7Qy3NsffIweoxTwgC4VicBQsCQwFCxJxn42dnZ28PDw4GtaV1BSPj6X98Y3Sr74TrltyteKPuio4osn2cX8uyCkbVGwJDwULEmWmJgIU1NTpKayCzoTQloaBUvCQ8GSZOzw6DNnzrTJHEvlOdex7G92mJsUOvYYgePX3ODu5oobN27A504MN7l2+SNL/PuZFN7+eRZM3Xzg42yCPt+/jfe7bEAAu+pPdRUqKypQUVtyYLt1IjcUbsphL5RUVoFuPROhoWBJYChYEp67Sfl4f78nPpHzxmfybVM+PuiFzxW88YiCJfKSULAkPBQsEUJeNgqWhIeCJSEpR4DKKLzLDm8TU97rtBEh7Ko/1Wm4rrEOf9fb9l2fCbAIbm7hiULYrhvO7TfK0IdCJSJIFCwJDAVLwnMvKZ8Ler5Q8MFXim1T2B5SXyv54DEFS+QloWBJeChYIoS8bBQsCQ8FS0JSgUQPF5w7Y8FNGM6Ws2fP1hZ7p2A8q02FyhB10bZ22924500sXo74QHdYMa/nEZVBwRIRJAqWBIaCJeGhYIm0RxQsCQ8FS4SQl42CJeGhYIn8T0qTcV59KP75uwu6dOmCbr2X40LjHlNlqbigOZzf52/0WaqHeykNZ4wqS7sNrRH98BfzGn93Hw+di8F1c0pVV6CoGkjyPIrFqw8johCoKqZZx19XFCwJDAVLklVWVsLPz6/NVv2hYIm0RxQsCQ8FS5JlZWXBxcWF+24SQloeBUvCQ8GSZOx30t3dna6valQ+xYm1PfDeG1L44Nvf8ccff+Crd6Tw8c/dcDKIv/aozMWpDb3xPrtPxz/wx6/fQqrDW/jx730IzBNFR5V5N7Ghzy+QkvoYvzCv8e2bb+DNtz7FXrOHYOOj8vDTmLJlPXbv3o5eA7ZCfstGyKw6gYTGs5mT1wIFSwJDwZJk7Kpwq1atgoaGBl/Tul6dYCkFt5wtYWnJFivc8I3n6+tLw+0bNftchG9cCV9fT0Y0XLjtTLG7hidN3kIxwryu4+a9JP4xeR1RsCQ8FCxJxq4KN3bs2DZdFa4iwxN2NjXH1SuISG86SKEy0wsXa/a57Ic0MSfVWd4uOMcfey/73W+yihAKYuB8xRmROewEHYS8HBQsCQ8FS5JZW1tj2rRpbbYq3BPmHPz+5QhEXI9ssxJ28QEyo7L4d/B8ubeV8AE7t9MHE3EtWVQXYjQFHZi67mvOoZB5XBRigE4fSeGd72fiOtuRqSoaG/t2hJTUB1h7XXQN8MB4Kj5nn7PgGtgriiSznej0rhTe+HIpApiPOj/8Ig6uWYwxf32Mt977AP2mLMIWPWvEi7n8IK8+CpYEhoIlydhgac2aNdDS0uJrWterECxV58bg/L6h+JJtJGrK5/2hae+BIn4f5MXi4oER+LpD3T5f9N+IS+7p/A5MA/DYH3KjunMNS80+/dbpwzVd1G01OfImbEL9oDl/MaYcvIrQC6548Ph5Y8LJq4qCJeGhYEkyNliSlpZusx6tT0MuYrv0x7XHS7Z0GbkY7lE5/B7MPqH22DH+k3r7fI4RiyzwMLMmOipD2GUjTPzszbp9Pv8TC894IZPNqMrTcSPADV6+VpDutRqHHe7gzmlPpNEkG+QloGBJeChYkszGxgYzZsxos2Dp5JSzOPCJMpR/0GyzsvddeXjq+PDv4PlyomxxSFMLJ85GMS2QSMEdFS4k+qmvLGKYx7keG/HVm1L4ubcVRGf6RXAY15Npo95Cf4uHzOM8mE3pi/ek3oCqLx9oZXtgXLcPIfXmJzD05T/ryijsGf0+87y3seoYHRdeZxQsCQwFS5JRj6XGKnDPahu3BOnnQ1fA3NERjrZ6mPKDFN76cRouxbK3BaoRdl4WnzL7fDV8BSyuO8JccSF3AfPzVDXEcLvk4tKB37i6Ycu1cJ15HeXF7MVQB0xScefuRDgcGIgvu/dFr9/+wS/dB6Dnlz9jm2XbXMCRtkXBkvBQsCQZGyyxbWib9FgqjYPczF+5Y+aYXcfhyBwzzxycxgX8v6w4i0x2n6pkqC/uwe0zds9JZh9bLB/7B/P4Y6w0D+ImYK1KuYKlPd9m6v7GrhPM8fu8OqS7SEHqo6E4e78AVTl+WDPuZ/zerz86fdcdPfr0Qrc/p8A+kf0BhLQtCpaEh4Ilydq6x5LFgnNQ/Vkb2l0N26wofqcBXyN//h38V/lwXjsSbzFtVZcxp5DBVmW5Y36nz/Fex3GwfVyFqsIwLO/dEW9+8C107rC3rVOgPak785y3cDyQ/1zzgjC5z3dcGzfbPoF52VCoLOmKt/suhob8CnT+qAv2mN/hrinI64eCJYGhYEmysrIyHDlyBBcvXuRrWpfgg6XKLJxT+Avf/TAMchaxfGUhLHZ2ZQ7s30DmLHtXoRhntrN31Ttj6zF+n/hrmMs0IFL95sGObUGKAiDzGfP4t5E4Ei3aJcnxAPMcKfSetQfxVcyrZiUh4rom+r/D7Nd9Di4ExyAjv1S0M3mtULAkPBQsSRYTEwNFRUXExcXxNa2nPOE8Fo/qhB9/3goPLkVipF+B9J9vQ+qD6XBlOy2lWGNC1w7McXQFXPl9wjVX4wfmuPr+nnPcHBSpNrL4h+1JutQIomlT86G9dhB37N1lFYLqihI8S3gI2z1D8R5T12vzaUSkpSOfzszJS0DBkvBQsCSZj48P1NXVuZvTbeHVCpYqEGK+ET3eYNohqR8w1yaydtW55GsH8BFzzv/Gh1/hq88/glSHDpio6cxvTcOR6f9wbdU6K77NfeaLid2+ZOo+xmhr5hhQkYcwe1NY301g/pkCV8sTcH38DDSg+/VEwZLAULD0Yqqrq7nSFoTfY6kKFWWFKCurt8pCVSqOzuvMHNi/g8xJ9uSuGm6aw5nH32KFIX8n/8kljGcag7f+XQBn9gKoKg46o96B1DcDoBcqeq2EK5u4BqPPHA2w04YUp92F8pqh+Ob3bvjzh65YJGuL5Px6P5e8NihYEh4Kll5MVVUbnbJWlaOstIQ59vKPGVWhFhj+y1vMyfcsOLEjA/IDsGYgczIuNRmX+HksAtSWc72afpK/zAVL+QHGGPQRc0I/UQ0J3B5PobGS7eX0IQ5eYlP+MsTfPo7x/Trj7x5d8PN3E2HsFF03zJmQNkTBkvBQsCQZe83QZm0D49UJlsoRdmYz+rI3lqXeQN+pZ/CE34KSDFgc6I4P3vwS/wwchEGDeuC7t95Gx8lKuMXd2ahG5PnN+Ilpzz7+fQfs3Nxgvnu8aFqOd77GKMtQ0euQdoOCJYGhYEl4Xp3Ju+s8OLMBPdkD+1djcJgf4/ws+iYWD/gDH/eShryuPg6uHAupb3/FTlNXFHB7VCDGXQWDuryBnuPWQVdfH6vGvY1vOk3BCZdUbo9M32OYMWkW9ALiEX5CBpOmbYVLAl3evI4oWBIeCpYErjgeJ2b2xsfMsfeNYXp4zDXjpQg+o4RfvnkXPRbshb6+Csb92wnf9RuPa2H8/HYlCbBQGYpv3/se83frQ191Lfp3+gD9pA8jjOvllAtX3SWYsFQNdxJjcGz+BCw+aMf3biKkbVGwJDwULAnPqxIsPXLchN58qNRjggrC6i0OkXBxMz5n51hafBKidVaLcGFrL7zBtHG99rhDdIWSiStyC2vneH3v1z8x/OdOeO/tz7HgUs0oCtJeULAkMBQsCc+rFixF2u3FgK/YA/wn6L/OCgm1d9MTcWi9aD6QmtKh43AYBdW73Z7sjk2/121ny7dD1iGw3i7IzxAFUYU5yK+i9UJfVxQsCQ8FSwJWmgDrbf24iU+lpPpCxuVR7VCC6viTGPLbuw2Oq1/PrAmeRBLMNuCP9+q2S0m9jxm6zqjdpbwERcV5osc1x2BCXgIKloSHgiXheRWCpZzgUxj2B9vevIeBM9UR1ahhuaU+Bu8z7dE/Gn58DRDvIM2tJvdHvzOieZg4hQi4eI5b0fRWjC+MxvVhnvchjgTSjef2hoIlgaFgSTK2Kys7j0ZSUtssd//qBEvViLTbh4FfiC5Muo46iLsZfPBTXQgv4zn45vN3MWXbCdy+cwdup/ejx9vv4cuJu+CWwVwCVSbg+Lxf8Pk7/2DrcRcuVDhzcCLefvd9SG8/giQa8dauULAkPBQsSVZQUMBd0BYWsoslt5HqJFhv68/1VJKS+h7LFN1RzN/0rc4OhOzsH/Deh32hdt6H+X/KF4arRuHN975CH+0bYGeoywu2wNwfP8WHvdbhnPcd3PE7j9WjO+Ldr36EhmMkzUVBBIWCJeGhYEmyzMxMREREoLKybW6ICj5YKg7BweE/c9cLP/WbDMeoHJSWFHKTmxcUlnLtzqMrS/ANs/29Pyfh5uM8ZlsEdKazN6g7YKisOzeUO+b8Lgzt2x9Lj4rOFwvva6Pv11L4dJwKnvxvgy7IK4yCJYGhYEkyduK9rVu3wsDAgK9pXa9KsJR5VxfSf4lCpS7D9+BWRr0kqCACygOYbT+MxdEovg5x0FnM7t8X6lczUJZ1FUOZ53YcuQKRNbfaEx2wjL1Y6jET1gnUO6k9oWBJeChYkiwoKIhbUvrBgwd8TWsrgIvRCHzBTXr6LZarXOGHDIhkeerg33eZbfOPi1aJY1REaGLw90zdhwfALvR8x2gl3mWOs3OMvfg9gIfaa7kJvt/dZY3ctplOkJAXQsGS8FCwJJmdnR0WLVqE/Px8vqZ1CTtYqkS46WR8yJ7f8+Xtd9/BG2+8wZVuo1XBDmKrLroH5amD8Bm3D7uN/e976DJEBl78NUZ+4DGM/PM97jU6MM9l9/v8p1mwCGmb1feIsFCwJDAULEnGBkurV6+GhoYGX9O6XoVgqTTFH+sGf8Ud2HtOUEZM4wyoKApq0kyD8O4fkOUmg2WUhmDXCLaR+BeaTlmoyLmOyczz3/19Auz48Kk8/CRGsQ1K79mwS6L75u0JBUvCQ8GSZAEBARg7dizCwvhFClpVNRIuKaLT58wx8oPPsEG36f8LT/00MZjtRfr3ItzmT6Oy3Q+gKztc+Vs55uS9AvcM13LzU3SZbwZ2HQWW58EZ+Iqp+2qvLfIpWCICQsGS8FCwJJm1tTWmTZvG9chpC8IOlopxV18eK+bNx/z58zFv7lzMnDGDuynDli3y5yGaWZVRnQUHreWYNZPdNhNzFpgirKah4pU+csOqJXNEz5+lBKewNuwxTASFgiWBoWBJMjZYWrVqFQVLNaoL4KwzmLvjzQZLA2eugbzcfuyTlYWsrAauBzLNQ3URPAxFY6W/6z4CMsy27YtG4hPm8U/D9yEguxKojIPRuI7Ma7yLf4avYp4ri8WjfmEef4ghu62Qxo7ZIO0GBUvCQ8GSZGywxLahbREsVeW4YfNQdlllKXT46Ess3KGMg/v3ccdOeRULRDLXL1XPbmHXyG+4fQbP3sJs24OpPX9iHn+CyToe3OSn+bdPYfS37PG7C2ZtYo7be1ei908dIPVJT2jdjAP1FSVCQsGS8FCwJBkFS4S0PgqWBIaCJclKSkqgpKQEMzMzvqZ1CT1Yqszyx+7fRKFS0/I+1hwJ4MZKVzxNwlW15fjzrbrtnQfKwS+m7tbD0+Tb0Fg1Gm/XPv8D/HvABtHZ1FupvaFgSXgoWJKMvZhdv349Nw9fa0s4J4veH9QdTxuUDmNwKV4UCaXfvw3l2X/W2/4rFu25jPSimq5I+bgfcArz/v68bp9OQ7HLPhqF1FuJCAwFS8JDwZJkTk5O2L59e5vNv0fBEmmPKFgSGAqWJKuurkZubi43SWtbEHqwVF2ej5T70YiKihJTHiEjt6R2dSK2+2vqo5ptsUjJFHPVUvIUj2ueH/sEGZQptUsULAkPBUuSsW0n+92tqGj91QZKstLwOKLmeNqwxMSmoKC83vG1IAWxtdtTUCTmuFqQEl/3GsnZNGk3ESQKloSHgiXJ2NEO7DkLew3RFl6FYKkouwj5aQXIT2+7kpeaj7LC+ktNk9cJBUsCQ8GS8Lwqk3cT0pIoWBIeCpYIIS8bBUvCQ8GS8LwKwZLFfBtodjGAfu8jbVZUO+kgwOwe/w7I64aCJYGhYEl4KFgi7REFS8JDwRIh5GWjYEl4KFgSnlchWDKbdhbKP2pB80/9NivyX6nB/0QA/w7I64aCJYGhYEkythtrdnY2NxyuLbwKwRK73+bLUdhxNQYy19qmbLsSg93XY5FTRN/V1xEFS8JDwZJkZWVlSE9Pb7M2NOKJK675KcP5jk6blWt+KrgXZce/A0LaFgVLwkPBkmTs3EoZGRk0FK4e85mWXA8ica/VWoV9j7dNA/l3QF43FCwJDAVLkrGTd8vLy+PkyZN8Tet6FYIlnyfPILXDFVK73fHGnrYpUrvc8O4+D8Q/pV5VryMKloSHgiXJwsPDsWbNGkRHR/M1rcvhlhr2HP0ZimY92qzsPdYJli4b+XfwAqrLEHR+JYb/2ws9e/ZEr75TYHAlvN7ce4zqcoTYrcHI/uw+vfDvlF2wD8vnN4qUF0XAYPkU9GZeg9tnlQJuJNfMBFUN9qylPM4Rm5cfhFNsEVBKs0S9jihYEh4KliRzcHDAli1b2mx+VgqWxBcKll5vFCwJDAVLkrET8K1YsQJqamp8Tet6FYIl//hcfHDAE1+24Xv8jHmPHVV8kfishH8X5HVCwZLwULAkGfudHTlyJEJDQ/ma1uUSoM+FPVpWw9qsKJ3uhQseu/l3IEkVvA4vQ+cPpCD14df46aef8PUHb+Hd977AAfsoPlyqgq/xSvzxIbPPR98w+3yHDm8y+3y2GBfDRT2Dq/ODsW1Gb0hJvYVPvvuJ2edbdHjvXbw/eBPuZFajOvcudh1YhW3qChjaYxVk9sth5yQ53KXm4bVDwZLwULAkmaWlJSZPntxmox0oWBJfKFh6vVGwJDAULEnGBkurV6+GhoYGX9O6KFgSXyhYer1RsCQ8FCxJFhAQgLFjxyIsLIyvaV1CD5YqUq9iVCcpSEl1hKpXBleX6SqPv96TwtuDlBFbAVTnuGPOv18w+/wODZ9sZo98HFszEm9KSWGogTfzuBoPzdfjU+Zxh84KCONW687DifWjuX0WW4WiJDMUh7fMwaT+v+HDN6Xw29DJWLJNCbfS2X3J64SCJeGhYEkya2trTJs2DXl5eXxN66JgSXyhYOn1RsGSwFCwJBk7FE5GRgZGRkZ8TeuiYEl8oWDp9UbBkvBQsCRZcHAw5s2bh4iICL6mdQk9WCpL88JpAwUoqXojvZKvTL+K0X++Cal3JsHlKVAdZ44xf0pBqsMBBBeJdnmouBwdpaTw1oFLKEc1HnnYQUVRCVZ340Q7MKLV1uJHZp83ZM9B9LRinNvZhwub+m+yQylXR143FCwJDwVLktnb22P58uXIz284xLe1ULAkvlCw9HqjYElgKFiSrKqqijuxSUlJ4WtaFwVL4gsFS683CpaEh4Ilydj5MyIjI1FUxCckrUz4Q+Gaemy6E79/KIU3v96BQPbwXf4YypP/hpTUb1DxzmIq8mC8ZhTe7yCFpWcCUZNHNVAeB4PFPfGOlBSGHvJFVWUO7NXG4/NfhmOn8i4MfP8XzN57AdRh6fVDwZLwULAkGbvoDzv3XmWl2CNai6NgSXyhYOn1RsGSwFCwJDwULIkvFCy93ihYEh4KloTnVQuWsm6dwOyf34WU1Bv4Y78DuFFtjNJwK/T69S1IffgVfvjhG7z9zhvoskwLaWK7HeXBVnslPnpbClJv9caxWxlgJwhPuGkBs8veyK6qQojlYVjdigO1Dq8fCpaEh4Il4aFgSXyhYOn1RsGSwFCwJDwULIkvFCy93ihYEh4KloTnVQqWsvyPY95fHSAlJYUvft0Nz2Q+NaoqQID1Avz2wQf4pWsf9OnTCz9/+iE69FoJy8eNJ7rNwwXt1dxwNympDzFR4xqe0uJv7QoFS8JDwZLwULAkvlCw9HqjYElgKFh6MaWlpW32GVGwJL5QsPR6o2BJeChYkowdKs3Ow8f+ty28KsFSYcxJzOVDpa//nIdLIeyQN5Gi8NMY+aMUpLpvxj1+Xtug48vx1TtSeGfqCaTWjhwpgb/BerzNhUofoNtec0S8WBNFXiMULAkPBUuSVVRUcG1DW6FgSXx5mcESO1Q+OTkZUVFRuHfvHjw8PHDjxg34+PggJCQEMTExSE1NRVlZGf8M8l9RsCQwFCxJxv4Pz07cbWdnx9e0LgqWxBcKll5vFCwJDwVLkrFzaMjLyyMurm6S6db0SgRLaX7YNOE9LlT6sfsiXH3YsBdS0rX96PGmFKSWmKEmbqqIVMaAjuxQt30I4Juhx9ZK6Pv+G5B6+xP0OmCJmApRPWlfKFgSHgqWJPPy8oKqqmqbzb9HwZL40tbBEptfXLx4EVu2bMGECRMwaNAgdO/eHb/++iu++uorfPLJJ/j222/RuXNn9OrVC0OGDMH06dOxf/9+3Lx5k67H/yMKlgSGgiXJ2EZh6dKlUFFR4WtaFwVL4gsFS683CpaEh4Ilydjv47Bhw7i7j21B+MFSBs5vHcOFSu999zuMXJJRhkoUM+1ocTHzr2ogP9QQI7+XgtS7f+KkfxbTxj6Dg+I0vMs859PxxkiuAqoSLmJ5N3ZuJin8ME0FAU/LgPISrj0uLm+byXCJMFCwJDwULElmYWHBBQu5uY2H97YOCpbEl7YIlthraCcnJ6xatYoLi9jwiG27/mv55ptvMHDgQMjKyiIgIKDNekK/yihYEhgKliQrLi7G6tWroampyde0LgqWxBcKll5vFCwJDwVLkrEnf+PGjUNYWBhf07qEHiw99VNDv4/rTpTf+/hTfPDee3iPKd/8ugxumcxOlck4s30Wvmcn45Z6h9nGBkgd8OHXk3EygNmhuhhX94+tfQ0pqXfx2ccfcK/Bll9VrqBt+gAQIaBgSXgoWJLM2tqa64mSl8eP921lFCyJL60ZLLFD3a5du4bRo0fjo48+qtdm/f/LZ599huXLlyMwMJAbVknEo2BJYChYkowNljZs2ABdXV2+pnVRsCS+ULD0eqNgSXgoWJLs7t27mDx5cptd1Ao9WIq3P4aN06ZhxowZzEXVNEyaOB7jx4vKrEVaCHpWze9ZhbunZTBz4gRm2wRMmrIflwP5O/tlKbDV24Bp02aIXmfKJEzgX4Mtiyz8IHbxOPJaomBJeChYkszW1hZz5syhYKme1yVYYnsSubm5Ye7cuXjzzTfFBkMtVT7++GNs27YNQUFB/E8n9VGw9DyViTh/XB4yMjLYqaiHqykNw57HPiexm9kms2sv3KMada0sioGeyn7muTthfN71hZfcpWBJssrKSvj7+7fZSQsFS+ILBUuvNwqWnq841hFye5njP9MG7LG4CbbjR62yJzhnfJDbpqRvitRGN7eS713GLr7t8Ix58W75FCxJlpWVxc2LwH4328KrMnk3IS2FgqXni/MzE10byOyCgmsEX8vLug09pV3ctcFh6xuNrg0qcOvqCexknrtXUQMP/8NlFwVLkrHz7nl6erbZ9RUFS+JLSwdL7PGI7Wzw4Ycfig2CWqt8//33UFJSarOg8lVBwVJzSmJxctc8jJ6/A8bGxjDYtQiDJsvgQqJopvjkW7aYNmEe9jHbjBVXYNiUebgcyp/IFj6E6oZNmL1Ll3muJuZNmI0D50LwIiMzKVgSHgqWxBcKll5vFCw1Ly/sPJZPmIBl8kbMMd4I6ydKY6raZaRxW7Nho7QDYxdu59qOXYuGY9ouIyTxi4wk+J7HzOnrcIBtO+SWYfh0Bfimvlh/DwqWhIeCJdLeULDUnGpEXtfCxDEzsecwc3w3VsK04ZOw2S5YtLkwGiorl2DGNlVmmz4WTRmMzUcdUMhtLIanpQGkZ2/HIaZtUFs/HePXmSHuBacvo2BJeChYEl9aMlhiOxkMGDBAbPDTVmXRokXcSnJEhIKlZuSHW2LH6sW4+JivQCq058/GJPkbKGOaAZMN/TDkkB+/DbBR74mhx25y/46zXo9uc3cgiM8E0m4qYsjmHfBMlRwtUbAkPBQsiS8ULL3eKFhq3r1ji7FC2Qb5/GPcP4dBvRfBIqoIpeFmGD51Ao485LclXcWs9f2hHcYe09NhvOZfjDK4JdqGKpxWHI2JJj4vdOOBgiXheRWCJe/QkzhmPxtmDsvbrBy7PAdu94z4d0BeJxQsNaMyGxf2j8f2M+F8BXNOf0EVXYfsRghz+E+224zO87chgJ+QLNdnP/7dsgxu7D3pDE+snTYAm5wyRBuLIrFzywhscUkWPZaAgiXhoWBJfGmpYOny5cvo1KmT2LCnrQs7p1N77aHZGAVLzagqL0FpOX+LmVOM6wdlsHL9JRShEKe3DMS/GqIgiWlNcEquK0ae8Ob+7bR+KvYr2tVddJQEYOGYLVBzSOQrmkfBkvBQsCS+ULD0eqNgqXnlJYVoMLqt8i62/bsaZ4ILURJhgVETx0EnlI+KHp/D5JUDYPiQeUaRP5T7j4Ttg7q2JcXlEHoON0TUC9yZpmBJeF6FYOmKryL2n+gMlTP92qwcMPmDeY97+HdAXicULDWnCmXFhQ1uEhTH2GFhr524xZzSp16RQecZ6+HNXxxkuO5An40r4ZvH7Bdgip3DFuCWqPsSowROOvsweMklFPA1z0PBkvBQsCS+tESwZGZm9j+v9NZa5Z9//uF6ULV3FCy9qKd+WDtoNJaffMQ9zI8MwIGteyGnoQGNnVsxd/MB3IpjhzNkwmTxRqgw/2PXXjoUhWLJiDmQsZLcyFKwJBn72Vy4cAHu7u58TeuiYEl8oWDp9UbB0ovLstuDv/rswM10diLkUnjYmmHLelloMO3D1qUrsP3YBbAzKVXEXcfGAdvhXm/SpWRnI3Trvx1+tXcimkfBkmSJiYkwMTFps67pr0Kw5OCv/hLeY0/Yex/k3wF5nVCw9KKq4aswG12mngB3NKrKhJWhDrZvU2DaBkUsX7wSelfuMHsxn9d1Y6yW1kAUux+nFM5aO9F7hiFS+JrnoWBJsuDgYJw+fRqlpW2z1AAFS+LL/zdYYudQ/PLLL8WGOy+79OrVizs+tmcULL2QHNhvGote/Q7AL4+9F1GNBzcNoLRDG+qKilDcvw/7ZJThcJ/tz5oJ0yUboWR0q26VlMJgLB45BzttHvAVzWMnHqVg6fmKioqwdOlSqKio8DWti4Il8YWCpdcbBUsvpjzBAet+7oE5et6iO8uFYbA1koecjA4UmfbhwKYdUD1sg8dMg1CR4IiNA7fBtd5CEElOh/DPwB249QLBkpGREQVLErDfx2HDhiEkJISvaV0ULIkvFCy9vihYejHpfjqQ/mwY9nvEc49LU5xwQoW5ZpDVYNoGBexbvwOHbTzBTv2b4HgUq6TVEcntySqBk5YM+sw6JAqlJFi9ejUFSxJYWFhgwoQJyM198QUz/j8oWBJf/j/BUnh4OP766y+xoY5QysSJE7nz5/aKgiWJcnFVbiYGdNsExyhRH9XKrFuQGfQb9p+N4x6z3V+d5Wei7xQLZCEH5kvWMxcSt+p6LBWHYcnw+dhp3bCRLSgo4L589UtkZCRGjRpFwdJzFBcXY82aNdDS0uJrWhcFS+ILBUuvN/Z4RMHS85UlOGHHgD6YsfYiMrh5M6pw33ILJv07Cx41y8Q988CqQeOw7fRjlOe6Y1v/LXBPqRv3luJsjH/6yTQIltilcxu3DWxRV1fH/v37+b2IOAEBAZCWluZOQNsCBUviCwVLry8KliRL8zXCzN8GYvuhIH7ltwJckx2NKTNUkMA9Zs5lg49g+D+LYR6cjSRPE6wfq4pofhvbY+mG1h70nt4wWCorKxPbNrATCLM9+UnzbGxsMGPGjDZbxYuCJfHlfw2W2N7IbMcLcWGO0MqWLVu4FczbIwqWnqfyGa4dnIkBXTfgalRd18myOHus6rEEnll8BaPgjhm6dN2NYFTAZ9tk7JCz5e5CcIp8MG/CFui4NrzvICcnx034Vb8MHToUvXv3RnU12zmWiFMTLGlqavI1rYuCJfGFgqXXG3uySsFS80oTb2D7gL6YsdoOGbX3AcpwU3Ur1iwzrZtjj7mgOL5pHcZsc0Jh1QNoDx4Es9C6OZaSbmii5/hjeFLvkM8OiR43blyT9uGPP/7gwiXSPDZYYj+7sLAwvqZ1UbAkvlCw9PqiYOn50nwOY8ZvA7FV927dDWak4+iceZCvt+gP8Agrhy+CzPkY5DywxK5hM+Fee+FQjOu6Mhi21pH5Vx0/P78m7QJbOnbsCBcXF36vFlSUjccxMYhhy+ME1O+HUZqXJqoXU56kZqFU3IoUpcnM9mgkpDSci6otsMHS9OnTKViq51UJlthAlb3uExfiCLG8+eabXA/z9oiCpeZUZ8LdcDkmDZWDP79IQ43q7NvYNeRXyJ6uue8A3NLbhoEzrZimg2k+rsvij8mz4co+YMRc2I1B22URmC16XIMd58sO66pf2MaYbSSox1Lz2M/m0qVL8PLy4mtaFwVL4gsFS683Cpaa93/snQVYFNsfhrH1Xjv+96pXb6nX7m6UsgU7sLCwuxMFsUUQu7ATGwMVRVQ6VEQwKBEQlQ6J7z9ndlDU0QVl13H8vc/zPcLZYHbdnZnzzjm/k/zqBhZ30caoeZ+u5vbg0CR0aqKPa8L+HzEumNRpKCbtYvX5orFrcnPUn7ePr6vBnbVj9eQ26HPIlf8tE3Zh4eNjA8vKlStpxJISQkJC+DoaTM6pAxJL4iGxJF9ILH2eV/d3YHjTblhu875/oCAO5+d3ROceJshcxifJ9yA6tZiEHe4x3M3umNC7Lvru8VDc+NoNw4e3w/y7mUNfFbBREGLHBlYeIrdHLL157o0lA1oiz7sOc0lomp7CE6E76LZV/4POtCJ5kCePBir0nAr3T6Z3x8NmUS3u9vxo1ev0+4vvaoJdbNi3bx/VWMrCjyKWTp06JfJZk3Z+//13tY2clhIklkTJQPgNU/zHfTBqaE3AgnmzMXPmDMyYMQNbT1zn62j4XjHFkG6DMZZrmzGxN3S7DscJH2EIU0oYds7vg2Y9RnGPGQc97X5YfzF7xbwiIyOpxpLEILEkHhJL8obE0ud4jUPja3InDtUweNYCzJk9EzPZcWDWHFx/xB0nE+/j4KIh6NZ3PH/MGGHQHgNm7kCA8DV5ee8sDHu2h8F47jHDdaA12AL3X2VvyLSFhQXVWJIYJJbEQ2JJvpBY+gwJ/pjTvCDyleiIKYvnYfasmfwxYKHpWjyIAt6+uIhVRn3R02ga1z4dfTppYpr1Ze6IwsiAz8X10NbVhjH3GGODdug9+yyyTIz4IiNGjMjdGkvJz7FtJDvO/YL6HUdyfaCZGKxTj/u9FAatvcRP7wtzO4w53Gtkt7HMmTMZnf9jneqCaDx8B8LeD9fieXHMDH8Vy8fdXhite51Su1hSNySWxJNTsRQfH88PuBCTN1KPsbHxTzcDicTSZ4jyd8PxvTbYuc2KP5nPzMlrbuBLaXBEPjiLjax94ybYP/5IzWdE4bjNFu4xG3HqhodwdVo5tCqc9CCxJB4SS/KGxNLniIHXxXOw2bcT1pbvjw0WG63gFpR5HHiNqyfZ/t8Cm/afQtD7ReB4Yp65YNNG7jGWm3E/IvtXT2lVOOlBYkk8JJbkC4mlz5D0HDeOHMHevdtgmXlc4LJ51348yawXneSPwzsV7bsv3FEs+JCFR84X+H7FJu4xH4uZL5Hbq8LFPTgMrSIaKFDNAOeEcrIpHnvQnOssl9Q2xi2xLmHwcXT4WwMl/tGErdeH564ZERcxvlFRocNdEm37qH/EkrohsSSenIql/fv3I0+ePB8Imx8lZcuW/enOkUksSQwSS9KDxJJ4SCzJGxJL0oPEkvQgsSQeEkvyhcSS9MhtsfQ2LgL3XTxxL/D5uzpRKT4HYMA6zK1H4MwnS9U9x84O/3Cd6TIw2O/y0cX0ZDiYdUWpws3RvddfyJ+nCFoZkFhSReQmlmJjY9G0adNPhM2PlLFjxyI19aOrizKGxJLEUKVYCrvnyXcU+TzJLADCkZaAYP8st30QZzyOVKyGx5MWAh/3zNvcEBSl7vJ7ijnmN2/ehJeXl9CiWkgsiYfEkrwhsSQ9SCwph00nv3DhAv/5VQcklsRDYkm+kFiSHrktlj7lNbbP1ER+rqP8t8FiPMycuiEQc8UMVYpooEijafD6aBButMdmtPmtCLouO48bNtoooJEHzfXVL5YeP36My5cvq+3CPYkl8eRELO3ZswcFChQQFTY/SsqUKQMPD6F22k8AiSWJoRqxFI+bZ1ahVcksH/a/WmPmCT/uFnazO4zbF/zgi5A1PTc588+SHumDvTMaoXCW22rpToTT44+qm6sYtiocm09uZmYmtKgWEkviIbEkb0gsSQ8SS8phn1l2DKVV4d5DYonITUgsSQ/ViqVoHFtlxEsljSIVMGOvT5bV7jgyXmOzfhO+yHeX/feFRoFkfyzQ/AvFm0yHcxzweH8zru/AxNKZLCunqgc2papbt260KlwWpC6WfqSV4L6UnTt3Cq9I/pBYkhiqEEtv3LegblH24W6NCSvWYu3auWj2b3FolKiLY77cDjY9Co5ntnPt7DYu69ZjxbReqFqIPaYRVt1kq1Ik4tTynijIfUH+0h2FNdz9lo/viorc73/324ggNboFJpZGjRoFc3NzoUW1kFgSD4kleUNiSXqQWFKOi4sLdHR01LYaC4kl8ZBYki8klqSH6sTSaxxdMxJF8rL+wC9ouGA/nn/UPUkLO45O9YtB48+uuBGc9cYk3Filg4ola2Gbg0JFPdjHpjXlQas+lz9ZUVXVHDx4ED179iSxlAUpiyU2+rhRo0a8mPnR079/f77v+jNAYkli5L5YSsQVk74onTcvWk67+G5HfnFCF/zKfdgbbrghWljcfk1PlCmggU4TjiOaPSjaCRP0SiNP/vawuiuUG0y8DaPmRaFRqD0O3FPfoFYasfQpJJaI3IbEkvQgsaQcZ2dnaGlp0YilLJBYInITEkvSQzVi6S1ctk/Hb/lZ57gAqs/ciUcip6QBuyajeiEN5B+7H1FCG0/MXYyoyD02f2E0atcerVq1Qt0qigLexcrUQPPxZrjxUn0rZh04cADdu3cnsZQFKYulkydPolixYh8ImpwlLz+NLjN5hfY8XH84f5b2D5Mf+T54DkUU98+PvF9ZRPy3335DcHCw8MrkDYkliZH7YikdsZEv8PRZIF69zVzSOhU3JnRCce7DXtHs4idi6Y3nbuhwB5L8rUfi6kvhMalxiHz+GIGBb5CSaade3cHI1iW4L01jbHdVTz0LRkpKCqytrfmdjjogsSQeEkvyhsSS9CCxpJyAgACYmJhwx6pAoUW1kFgSD4kl+UJiSXqoQiw9t18FrcL5oJG/NBosO/ahNMokIxIbx2pynfa8GLX7NjJ7GTyvb2Naq4b4+68/8b+ypVG6dGkU/zU/39HOX7AYSnWdiPMv1CeWHB0d+ZkO6ho5QmJJPNkVS3Pnzv1AzuQkhUqXR9stdnj+IgLR0dGIePEcF7dpokzx/CjTti+uPY/m2/m8eYWI0CD+nCHY+xLmFSuS5bkKoHoTS7hwtwU+OIHOzcpnuS1nOXfunPDK5A2JJYmhyuLdmUTfPwTduswCF8H4Y35Cq0B6FE4Y1eMOJOUw1NoVn9+Kt3AyHYgqebgvzO9juS+p6rb3e0NiSTwkluQNiSXpQWJJepBYEg+JJflCYkl65LZYSn/jjUW6wuiMP/Vgss8OVy9f4hdGuOB8H5GZBboT/bCo/x/c/epg49XnQmMmGUhPS+MX3MnMnW1salMeNOtpi9fp6aIzJuQCiSXxZEcspXOfDUNDQ8XnL8f5DeO33wH7iMa/CoeDgwPCXrKZNim4aTUCNWtqYvMFB77dweE67G/egW80/2eB2DsYU6zwu+cqXXUsHAMFXZrsin6albL8nZxl+fLliueROSSWJIaqxVLcU3v0aMmWBNVAmSaT4BzxQQk+pDw5i9bcbb/W6Qzb8M/t8tPgvccYDfhi4OXQeuUlxXQ5mUJiSTwkluQNiSXpQWJJepBYEg+JJflCYkl65LZYenRiMopk6RR/kBq9cCxUuOPrWxjXnrVrYptTZu/88zhvrsY/R03tk4rFg2QMiSXxZEcssfNPPT29Dz932U39ObjNV2zJwNHlihpNNWduxkvW9NQO48p/eP+85Qyw5yF7QBIuz9VHHn7qJ5cy1bHocgB7lII3t9C7HZOoHz4+uxkzZozwRPKGxJLEUKVYSgy4gq5NKys+5DU6YqPbp6u53d/bFRp5i6D9zINIEPVKGfDca4w6xdkXJR8adV0P/yg5X3MgsfS5kFiSNySWpAeJJelBYkk8JJbkC4kl6cHE0okTJ4Tfvp3Xj29i38FDOHSI5SBf+PpdrrkhIlW4Y2o43K4d4O5zC0HRyvsC0YGX+ee8cuuF0CJf9vc/AtNKq7G6hoXasuQ3c9y2UqzknR326h+A6Z9rRJ9LVWHb6LLDXdgCcVg9oiZNmnwgZrKd6g3QeegQGBp2RaMqira/pliBH08XfQOztN7fN++vZTHbRiGPIp2WouUv+YTbSqDdxJO8jEp9HoLX7A7RTt8kltiKhGwkltwhsSQxVCaWotwwt01VxQe8hhYW3AxF5nHhHRmhsGxeChqFfsfIi+FC44c8uzodTX5jX5K8aNRtCbzefDjiSR2wL6afnx+CgoKEFtVCYkk8JJbkDYkl6UFiSTmxsbHw8vJCfLx6roeTWBIPiSX5QmJJerAFbfbs2YO4uDh+H/itSfxiFyQDyfHCfeOT3y0K9DZR+d9+/7zJiBO5XZVhsoKtFsrq6ojdntvZ0W8PFv9tCtPaq9SW+X+Y4Mraq6LbI5at+jux+F8z0edSVdg2XrO6Ibo9LOwzzM49q1Sp8oGY+erk1cS6I4r+YoyTFbT4VdIVKV3DDE/ZDRlPMbHnf+/a/9diABzZ2ItXntja7wSesA5z7LeJpWbNmvHTQeUOiSWJoRKxlBaIff2a86vAFavXA2vvi8uK9McnULtUXhSq2Aznn3965SHx/nF0qVuI+4LkQ5v+G/G96tuzwnvjx4/H2rVrhRbVQmJJPCSW5A2JJelBYkk5bm5u6NGjB+7fvy+0qBYSS+IhsSRfSCxJj7Fjx6JWrVoYOHAg+vbtSxFJr169oK+vjz59+ojentvp2aUnuut2R3e9HmpLN+7vGfQwEN0esfTsLL1tZJ9hTU1NfpU2MUGTk+TJ1x4L1vsrisqnP8GasaWQJ/P2vGWguVuxj3p9eREallHUFCtYrAGmXgzi7h+FHWNr4n/FTOHPusSxN6Bb/+tXqfv77795aSZ3SCxJjNwXS+l4emoa/ivBPtgF8FeXmdh36CD22+zF3r02sL3/vtheAneCXKloHpStMR8PP5aqbwOx1bih4gtS8FeMWLoDBw/uh81e7nls7BAQlVnJT/UwsWRkZIQVK1YILaqFxJJ4SCzJGxJL0oPEknKcnZ2hpaUFb29voUW1kFgSD4kl+UJiSXoYGxujcuXK6Ny5M7S1tb8tOiJtqoya/p6Ojg4fsdtUEd3OutDroqf26Opl/zXqfadt1PnCNrLPcIMGDT6QMl+Xtpi/0V/4hoRj5xL991KJSz6NEbgSyIxRMo5M7YESfHsB1Oy1F3y1sGg3zJs8EkYTLoNf9zzJH5ZmY9CmdHHkzfI82U358uUREfFpCRq5QWJJYuS6WEp6DFODzw8nLDLv1LtVGcIujURxrq3Ev1afjEaKubsZWr+KP4eGxj/Y4MSXRVMLTCyxYb9mZmZCi2ohsSQeEkvyhsSS9CCxpBwmltgxlMTSe0gsEbkJiSXpwcRSxYoV+Y55+/btvzpaOh2h200Xul111BhdaHf6tu3OTthx4Vvfn5yEvSb22sRfs4rC/d915P4PxbZHLNqd2TaKPI8qo2Qb2YWh+vXrI2/evCL9zeymPeZteKL4cqQFY8eibh9IJZY8HS3wiHWxYhwwVqeMoj1PMTS19lE87jNcbloLBT96ruzk33//RUJCgvAs8oXEksTIdbH09g3uu1zBBTs72LGwpULfxQ43nrwXQvHhrrC3u4Brt4LxsSpICnuM26cvKJ6Dy/vn4GJ3ByHRuTh1TwnJyckwMTHB7t27hRbVQmJJPCSW5A2JJelBYkk5bArcuHHj4O+feaVStZBYEg+JJflCYkl6sFH8y5Ytg7u7Oz8d+Guzc85uTPlvJmY3mq+2TKs5C2sGrBfdntzMzp07MXnyZDg5OYnenttZ2XstptecLfqaVZUp1WZi76J9otsjlhU9VmF67Tmiz6WqsG3ct+yg6PawsM8wKxL/xx9fX89o4NyLitpf6WHYu6Ivihbi2vPkRb58eZEnj+I+7TeeBqsSnHJtM/R/yXxsPhT/rxm/Ip2eXid06tQJhiPsEMmeK9EXprP6ol7xXz+RVNlJ8+bNqXh3JiSW1IfKinfLiIyMDL7Am7rML4kl8ZBYkjcklqQHiSXlsGMnO19JTf1keQqVQGJJPCSW5AuJJekxbNgwnDlzRvjt67m9zhkm/1uFtdWt1BazCmtwfNhpYQtUB+s7xMTECL+pnsMDTmBFxbWir1lVMSm3Cq6bPYQtUM4B/SNYUWmd6HOpKmwbPXd/eVRQeHg4mjZtKipolOXX9hPgkqULHR8difCIl/w57auHxzG2BbvfLzCzVeyfwk+sQl2R58lMid93KlaFgwe6Ny0pep/spHv37iSWMiGxpD5ILEkPEkviIbEkb0gsSQ8SS9KDxJJ4SCzJFxJL0mP48OE4cuSI8NvXc23VDSwub4aVNderLSaVzHFw6DFhC+SDTf9DWFZ5pehrVlUW/24Gx423hS1Qzm79fVj21yrR51JV2Dbe2eYibIE4L1++5KfEiQkaZalpMA6H7a/i8uXLXOxx3eEmbt26pciZdehbj92vOsYtP8zfZ9lE/U+eI2vKVpiCA+y5Tm9Am7plRe+TnbASLj8DJJYkRm6JpdT0DNi4v4CVUwg23w5VWzbcDIZfpLzmkJJYEg+JJXlDYkl6kFiSHiSWxENiSb6QWJIeJJakB4kl8WRHLKWkpGDQoEGiguZHzdKlS4VXJ29ILEmM3BJLianp+GP5LWhMuYI8M6+qLRrjLmKPa5iwFaqBDWeNjIxU22eSxJJ4vqdYYvOwDx06hM2bN8Pc3JzvbI8aNQqjR4/mf2ZtW7ZsweHDh/n52uwzQ+QMEkvSg8SSclgNvrCwMP7EVB2QWBIPiSX5QmJJepBYUg5b6p31sdQ1HYnEkniyI5YYK1euFBU0P2ocHByEVyZvSCxJjNwSS0mp6aiz9i6KzncQlQKqSr6ZV3HIM1zYCtWQlJSE+fPnY+vWrUKLaiGxJB51iiVWT8vDw4M3/m3btuVXP/n111+RP39+0R04S4ECBfj7sAKAbdq04Qu+e3p6/hSrMuQGJJakB4kl5bDV4Fgny8/PT2hRLSSWxENiSb6QWJIeJJaUc/bsWX5hByaY1AGJJfFkVyxdu3YN5cqVEz2//9HCVoSLiIgQXpm8IbEkMUgsKScxMZEvVLh8+XKhRbWQWBKPOsRSaGgoLxBbtGiBYsWKie6wc5LixYujWbNmsLa2RkhIiPBXCDFILEkPEkvKYZ9ZTU1NeHl5CS2qhcSSeEgsyRcSS9KDxJJy9u3bhy5duiA6OlpoUS0klsSTXbHECq2zi8Ji5/I/WsaMGaO2UdTfGxJLEoPEknKYWGJLq5qZmQktqoXEknhUKZaY9LGwsECDBg1Ed9K5kXr16mHjxo28vCI+hcSS9CCxpBxnZ2e+6CcbuaQOSCyJh8SSfCGxJD1ILCnnwIED/Mpc6loZjsSSeLIrlhiTJ08WPX//0ZIb380fBRJLEoPEknLYVLjp06fD0tJSaFEtJJbEoyqxxIYrt2rVSnTnrIq0bt0aFy5cEP46kQmJJelBYkk5bMps//794evrK7SoFhJL4iGxJF9ILEkPEkvKsbW15Wc70FS490hdLB07dgwFCxYUPXf/UVKhQgXcv39feEXyh8SSxCCxpBxWeO/Zs2f8e6UOSCyJJ7fFUlRUFKZNm4ZSpUqJ7pxVmTJlymD27Nm8KCEUkFiSHiSWlBMfHw9/f39+ZKs6ILEkHhJL8oXEkvQgsaQcdk4TEBCAtLQ0oUW1kFgST07EEhtd1qFDB9Hz9h8ls2bN4hcV+VkgsSQxSCxJDxJL4slNsfTw4UPo6OiI7pTVGT09PbWNdJA6JJakB4kl6UFiSTwkluQLiSXpQWJJepBYEk9OxBKDzWL40kI9Uk61atV+uj4FiSWJQWJJepBYEk9uiaXbt2+jYcOGojvl75HGjRvj1q1bwtb9vJBYkh4klqQHiSXxkFiSLySWpAeJJelBYkk8ORVLrPyJgYGB6Pm6lJMnTx4sXrxYeBU/DySWJAaJpezBdjTqqrBPYkk8uSGWWKHdv//+W3Sn/D3z119/4dy5c8JW/pyQWJIeJJaUw6ZKs2lw7F91QGJJPCSW5AuJJelBYkk5qampapsizSCxJJ6ciiXG9evX+VWdxc7XpZrq1av/lKtPk1iSGCSWlMOEEutg5cZBNDuQWBLPt4olduLZpEkT0R2yFMKEV2BgoLC1Px8klqQHiSXl+Pn5Ye7cufz+RR2QWBIPiSX5QmJJepBYUg6TE0uWLEFCQoLQolpILInna8QS6/exWkVi5+pSTIECBbB7925h638uSCxJDBJLymEHBUNDQ5iYmAgtqoXEkni+RSyx/UnXrl1Fd8hSCltdil3l+hkhsSQ9SCwph30e27RpA09PT6FFtZBYEs/3EkuxsbFwcXHByZMnsWvXLqxevZoXjePGjcPMmTNhbm6Obdu2ga025OjoiMjISLUV85ULJJakB4kl5djY2PB1NKOjo4UW1UJiSTxfI5YYbN/erVs30XN1qYUdc9Q1alpqkFiSGCSWlMOGshoZGWHFihVCi2ohsSSerxVL7CR+0qRJojtjKYYJzJ9RLpFYkh4klpTDptdqa2vD29tbaFEtJJbEo06xFBoayo9GYFe0a9WqxU+ZKFKkCH/VOG/evB/sz1ndC9ZeuHBhFCtWjJ/2PGrUKH7qMxuhSpJJOSSWpAeJJeUcOHAAPXr04FcaUwcklsTztWKJwfY9TZs2/WCfLrUMHjyYl2A/KySWJAaJJeUwsWRsbMxfiVQHJJbE87Viia3wwE7oxXbIUgzrpLCr3z8bJJakB4kl5bi6uvKjIdXVqSWxJB51iCU3Nze+OGrdunVF9905TZUqVTBlyhQ4ODgIf4EQg8SS9CCxpBz2/vTp00dtnX4SS+L5FrHEYOelFStWFN2Hf++0aNFCbdPwpQqJJYlBYkk57IoiuyqtriUcSSyJ52vEUlxc3A8zlDVr2NQaJlp+JkgsSQ8SS8qJioriR6+o65yFxJJ4VCmWHj58iPnz56NSpUqi++tvTalSpTBmzBhaHfQzkFiSHiSWlMNGJN68efOb+1fZhcSSeL5VLDHYCFNWHFts//290qpVK/j4+Ahb+PNCYklikFiSHiSWxPM1Yomd+LApCmI7ZSmHTafYt2+f8Cp+DkgsSQ8SS9KDxJJ4VCGWWD2kZcuWoUaNGqL76dzOH3/8wU/bZiKLeA+JJelBYkl6kFgST26IJYaXlxc0NTVF993qzoABA37KFeDEILEkMUgsSQ8SS+LJqVhiIwlY7ROxnfKPEDbEVV1FH6UAiSXpQWJJepBYEk9uiyU20qB58+ai+2ZV559//sHBgweFLSFILEkPEkvSg8SSeHJLLDFYn3nIkCGi+211pFChQvx07Pj4eGGLCBJLEoPEkvQgsSSenIgltjrCjh07RHfMP1L27t0rvCL5Q2JJepBYkh4klsSTm2KJSR02ekhsn6yusLqA7Pv3s64SmhUSS9KDxJL0ILEkntwUS4yUlBQsXLgQ5cuXF913qyqsJt+ePXuErSAyIbEkMUgsKYe9N4cPH4a9vb3QolpILIknJ2KJFUuUypDVb0nbtm2RkZEhvCp5Q2JJepBYUk5QUBA2b96MsLAwoUW1kFgST26IJXasX7t2rWQWe2BTomfMmPHTnw+TWJIeJJaU4+7uzl/gTErKfvmGb4HEknhyWyxlwka1shXDWY08sf13bqVq1aqYOXMmTZH+DCSWJAaJJeUkJCTA0NCQXwZeHZBYEk9OxJK/vz9KliwpupP+kfLbb7/9NAcTEkvSg8SSctjnkRXb9/T0FFpUC4kl8eSGWDIzM+Nljti++Htm9OjRauucShESS9KDxJJybGxsoKenp7aSBiSWxKMqsZTJ1atX+X10bvc52GIR8+bNg7e3t/CXCDFILEkMEkvKSUxMxMiRI2Fubi60qBYSS+LJiViSwzQ4lnz58sHCwkJ4VfKGxJL0ILGkHLZiqI6OjtpO/kgsiedbxdKhQ4dQuHBh0f2wFKKuC1tShMSS9CCxpBw2pbZnz56IiYkRWlQLiSXxqFosMVgfmhX3ZuUrhg4disqVK6NAgQKi+/LPhdVPqlmzJiZMmICjR4+qbSXyHx0SSxKDxJJySCx9ipTFEps6pq+vL7rj/lJKV6jK79QVqYrSH98nf1H8Uf397b8W/Oh2/j6/oEJV7vYa/6Bc0Q9v++PfWqhdpSzyZWnLTnr37v1TTIcjsSQ9SCwph8TSp/xoYunGjRv4888/Rfe/UgmTXmwExM8IiSXpQWJJOSSWPkWuYikrycnJePnyJezs7LB06VK+/8hGrtWtW5dfmIGNRGLT2xo1aoRu3brB2NgYa9aswe3bt/nzYKqrlzNILEkMEkvKYe/NqVOn4OjoKLSoFhJL4smuWGI7dHa1QOzkXDylUKXWDFy5l3WVhThcWToODfLk4+9Tolx56FkcxWPhViARh7fMQ91SJZHn3fPkR2UDK3jHsZvdYdJFaP+rNhp10sV0l0i8vrsP0wx00b5+WRR497gvp169eggNDVX8WRlDYkl6kFhSDvtusquU4eGqPQ5lQmJJPF8rlgICAvgTfLF9r9TCCoqr6zxESpBYkh4klpTj4+PDyyUmGtQBiSXxqFssfQnWP2HHnLg41lEgcgMSS18iNRiHN83HlClTMGXhKpwK/VD2PHc/g+lTudumTMde5486mgmPsHrpbO62qdh46CKyOxufxJL0ILEknuyKJQ8PD5QtW1b0xFwspf7rjXN+7JGp8LMzxbL1e3AznI0QSsNNYy1oFC6NzmYn2B2QELANSy3W4MRL/ld4LdVDGfY8eYuhltFW3L2XprghxvWdWGq/4RxeIxG2YZGI4t63FO4tjrqih7KFPtyOz6VChQp8kUC5Q2LpyyT4n8W8GWz/PwXT915GhNCuIAbHt69U3GZqCc+PSjqEuJ7ENHZcmTYD1x5l/9iqKrGUGnwXmxYvwqJFXBYvw1Zv4Qv1jkR42ZthyZLFivsI2WTjyL1SIMxpH1ZmaWdZvGQJd/8lsLa5iVeKJ5ElJJbE8zViia3u06dPH9H9rlTTuHFjtRWKlwoklr7MU8cdiv07d/6/8NJ9oVUg8SnWm87ljw2LttnixQeDn9/ilu1m/raZC5fDNwfdLhJL0oPEknikJJaI3IfE0udIDMC2qX3Qsf9UWFtbY/2MQWjReQqOBClMd9id3eis2x4TVlrD2mIqunfohvVXnvK3Ic4XJmOM0XvmGu6xK9GvUy/MPejBdYuVQ2JJepBYEk92xdKZM2dysKpPUeiM3ct1YzmiPTCtMmsrhkFrvPjnCr25BiWrt8BmXjxFYmeP//GPK9JUDz2694Re8/Io+ksJDNt4DgH8IwTeOGOpIJZq1W+GQcPGwD+Wa0+9DYuF+tBqWRYF82fdjs+naNGiOH78uOJ5ZQyJpc8T430YQ3Q7YehiS24fbwXjzjrouuwkFN3LaBw0H4zmPUfCijt2mBh3RZfBS3AnStGDCLx5GD17jMYC7jbrRcPQtsdC3HyevSuoqhBL0ffPonPjj0YUVtPDitP+wj2A9NcumMF/Fz9MhaaLEMzdfndpi09uy8z/Gs7FI8XTyBISS+L5GrF0+vRp5MmTR/RzJOWw6RU/EySWPkcGfM+sQKeOBphtye3frU3Qo20njDvqrriZ61eYjdVGh+EL+X7FpD6aGDjPBkH8TJskXLNZC+3eU2DB3WY2Vh86o3bgWXY6DhwklqQHiSXxkFiSNySWPkOszz5MGTkIJ54IDVyXYWW/Xui8wA6JGTE4OKE1jPe6CrcBPrsnofOSc2Ddg8ADY1CrzxS4C/3tcPvFaDV+Cq4/T1c0fAF25UtbW1v47duoZeGJwovuoJSJs9qiMdsRxx+qZ/6yurgXlYpfuPexxFLx16yKFF9yF6WXOeN5grARSnAPT0HBhbdRUo3bWIzbxv+ZuuClkj7x9u3bc1A0Lz9KlamCOrVroVbVP1GMb/sbk1cquqZPrlihfvtleMz66K9dcf6KF3yfPMN95/MY3qOx4jlKVIRNIHd7nBumnL2OG2zXFe/6TixpFPwFIzcdxsNnPnB2fQjvI0NRq4hiil12wjo+27ZtY5sja0gsfR4360EYZnIQ7wZP3z+Mlg0GYK9fPGK8dmF0/x44zowLz0MsmGiE5VcjuZ8jsGlkE3RY76S4ieuI7F7SAXpbb0L50UEFYik9Ajv7K0YTth1yAPfu34fHcTO+nlmZFobwiFbIsISHR9BcIw+qdhiOm0+CERwchMePfBEQ+BLsEkjiy0A85B57n48vfN0Pw7Aae94y6LnXHSn8s8gTEkviyalYSktLg5aW1gf72h8lrD5HRMSHYxblDImlz5AWhaNzdTFlr4/QALw4uhw1W82A59sMBB6ZjD6jZ+Bh5iil4JPoP2oOTj9LQ0akA0Z3b4bxdsLnKMEP0ya0w/iLIYrflUBiSXqQWBIPiSV5Q2LpM6S/TUJyStbT4UScnT8VRuNsEfnqDsZ3mIebgc/hdvo0Tp+xw4OoJKRncAcH7n7nRnfD3MXHwAZE8CQ5Y0DHCVh+7l1P47Owk5PWrVvz1exZBfqvjee9+2i86BgqTDmAv6YfUlvKjN+HjadviW5TboV1Xi5dugQHBwfR23M7Jx3cUJF7H/+cJv6aVZHKUw/i7xmHcOWOp+g2fZyj11xQfvJ+/KXGbazEbWOVmYdw3fnL2zhp0iTRk/HspsHAWfB4zb4daTg9oy7qt1qFIPZrejpSkv3w8LEf+At+yU8wqtO/KFCgLKZbrsA43cLQMFiEm+xrnOCGpZ2F5+w5BcduXcNywyKo2W4A9x7fxKqGVVDoo7/7paircPz3hMTS53mbFK/4zGWS5opJTUfhiMczXN9gjgnTjiH4iQcucMeH845uiEwHUt+m4e2rmzBp2h6H778/tjy/uAH12m6AXzauTOe6WIrzhknXVmjVdQjOvLuI8hCLi3Gf8//Vx0J3xVHs2YUZyKuRD7V1Z8OeOzZ5ed/Dl84I3PeOwp/c96Rauy1Z6qCpB3YMPXfuHP/5VQcklsSTU7HERoH++uuvovtbqSdv3rxYuXKl8ErkD4mlz8GdkyTGf3CRINH/GAY0nA2vpBfYMWw6THffQZDzNX503jXvx2CVJFlt4HDHLZjWpj+c3pWWTMKFVXPQavCJ9xcwvgCJJeWwWjoXL1785hkh2YXEknhILMkbEkvZ5bUjRrXQhNG+UKQ+3IGa1fpj6rQ1WGZoCMP+HdBp0Fw4hbIhSpHYOsgYJtwX+13XIcELg9v1xtT9yg+y0dHR+Pfff9GqVSv+6h2bFve16aKrjW562uiqxrC/p6Mlvj25GfbefOv7k91oc69H3e9jZrREtkcsUt1GtjoTq0kkdjKendQfMB3uwq4n+rwV2hUshv+aruGn34A7JTs78x8UKl4U03YprupF2E3EnyXyvn+OAYtwmxkAJpYyRyzlQlgNBLlDYin7RB6dgepNZsE9PByH5g9HXe3ZsJyzCGO540M33bYYt/YCWNWi1GfnMLbZZFwNe6+lQu02olbTybj17krE51FVjaUPCDuNXoW5z3mlZljrw4YjpuLs4iqfrJ7YeNQqXA3/QK/xpIdfQ7965aBRog6OPMjmkMtchH1mO3ToQKvCZUHqYomt0tS5c+cPPl8/WtgKQyEh2Rtd8qNDYim7ZODmwl6obrAP8cm+mNa9J9r3NoXllGkwNBwMbd3OMLf14kd9PjtrBSMdM/Cz/HmSYWc+DQ16rsdzoeVLkFhSzv79+9G1a1daFS4LJJaI3IbEUraIwgljLTRoMh8u3Hly3JU5+KNsTUza5CvcnogjE3TQZshpxHL33WVojCUbnfhpcTzxHhjUvjemHfyoiJ8ICQkJvFhq2bIlf3Ksqan51emiq4VuelzYv2pKd+7vaXf8tu3OTnR1dXlpIXZbbqcj9/+g7vcxMx07iG/Tx9H6TtvYlUuHL2wjm9b5+++/i56IK0uD/lPhJRQ9fmN3AMPLFOXba7bZhBd86xOY1GDSqhCad7bnTuGANP/9qPZHkffPM2ixSsTShAkT+C2QMySWskdK4BmMqlwXfS1ckJzxBjvH1UfFemNg/1SY7xB0GgObaGPRqRdIe30F45tPwpXn76+YhlzYgNrNp8ApG2Jp48aNqhVLyYEwGd6U/4z/1mwc3PlL5UHYUJ/VSPsVjSdwnSJLS8zo9wd/nyojViDkgxJrybC3NEJZ7rYWU4/hTeaUDzXi4uLCHxvYCkDqgMSSeHIiluzt7VGqVKl3+9cfMfny5cPmzZuFVyRvSCxljxeOK6FTsg0W3g7nugkuGKtZCXV0N+CJsPt/Zb8cbRqMgG1ALEKvbYWRjikeKm7iSMIF86loaLBBqN33ZYyMjEgsKYGtCNezZ08SS1kgsUTkNiSWlBKNU/N6olnt8bjwSHH1NfTMAtRrtAxeWU6ao65bokb92fB5GwmbIWOwzMLp/YilRG8MbtsP0w58eJCNjY1FVFTUB/Hz80OLFi3g7u7Onxh/bdw8vdB4wRFUnLwPf0/br7aUG7cHG07eEN2m3IqrqysGDRqEWbNmid6e2zl+9S7+4N7Hv6aKv2ZV5M8p+/DP9P24eMtVdJs+zqErd1Bhkg3+VuM2Vua2seqMA7C/7Sa6TSzsxHLMmDGiJ+KfTx7U6z8NnjFsblAanp/YhgGF349C+rdZP9znB0q8woGW//D3b9f/pkIs+W5HtQqF391XVWJp8eLFbANkDYkl5SQHnsfkpg2hP+YEIlnF+YxgrDXsja4zs57YvcLGUUOgO/0Cdxy9ianNx+Pq8/fz3p7bWaF246kfiCVWb+bjYwPL8uXLMXfuXOFeuUzKM6yc2Bl52Ge85J+Yd+yJMN0vHkGON3Hd0RVBmce8wF1oV0gDBf5sgWPPshwI4zwwt3txaORpCqur32elLGdnZ340K41Yeo/UxRKbWiy2n/3Rwjr37Lsrd0gsKefFjQ3o+U8LTLHwUFxkjrmOoS37YvbRLCtIp92DYZu+mHX0Pp5e34Wx2suyLHSQjIvmM9Ggx4diia2cKHZsGDhwII4d+3Y5I2exdODAAXTv3p3EUhZILBG5DYmlL5H2Gqfn9kSzmsY48+h9heI4j33QrL8YrlkW7Iq+YY2a9abCLSMVjpO7YMqCQ/wyzDwJN9FXbwJWXf7wRHvBggX8qKSsYVPgGjVqJNzj26hl4aX+4t1zbuGEGop3s+LJrI6GOrgflYYi36l4d1j2FoWDe8Tb71e8O2spMhGsrKyQP39+0RNxsRSuoYNtDxTDINIe38HqRvVQ9a+/UeW///BP5d+Qt1INTLutGLMUenEVWuvoYo+rojCB85ae+K1IllWFVCSW2GuSOySWvkxykB0mNm0E/VHHEfluANJr7J8+HX3G2/GiU8EbWI8ZCu1p5xCX+gCrWjXHTq/3X5oQOzPU092MzAFODLY6KBvt9/HxgRUJNjU1Fe6Vi2SEwWJSF+Rln++C5dDB6sr7EbdiJN/D0pL5oPF7I8x3EYYVckQ57ULbghqoqL8ID97VClEvjx8/5t+joCC+EpvKIbEknuyKJdbJY6MIxPazP1rYdLhnz54Jr0y+kFj6Mi8cNqDH380xaU2WhQtSH2FWp3GYtytzpgNHhi+Gt+uDaUcf4dW9fZjetifs3+1OE3F29VS0GX1BsUquwK1btz45LrCUL1+erz36rchZLDk5OWH16tVITMzmifU3QmJJPCSW5A2Jpc+RHgH7dUPQufVC3GGL+WQlOQBb9VpgzranQkMids7ojIY9bcDWcwg/NwdVuxjgkqLvi0dHZqDF5Dlw/aiWKLvywHZwWcNOSthB4luLyyWlpqPO2rsoOt9BdKl4VSXfzKs45BkubIU8cAuJRTHufSytxqX8Sy28gXJLbuJJVPYOgLcDo/HLvOsoo8ZtLMltY3kTRwS/+WAuzCewee1FimSZnvbFFEePifuER35K/IPDyJtHA1VadsLFJx9+MZ96HkKzWh/VczJaBcVp3BOs0c/S/g0pXLgwP6Ra7pBY+jzJUQ5Y1Fkboxc4ZhFICsIurcLoFoa4KFxHSAs+hy7NtTF9L1uqMBq7pzRHvbk2QoHXBKyc1AZ9D79fYZSRkZHxybGBZdWqVbk/YikjEQ4LBuI39vn+tTzaWV7mtjILsaG4cP4ULlx3Qlzmi030xmxWy6x8Ayxzyywtm4TLFl2478gv0J97KFsFZ+UAiSXxZFcssZFl31KHT6N8dXTo1p0ficCi07xEltsLodJ/LdFNuO1ddFuhTKmqaKrZ+cP2d9FG5fI5n5rHpsNduHBBeGXyhcTS54m6tx3DmnSD6f6PF+vJwP21wzC4hzl3NqLg+Q1z1KtjiL1erMaGOyb0ros+u90VN752w7Bh7bDgLqvO9x42Ik7s2DBkyBAcPXpUuNfXI2expG5ILImHxJK8IbEkSgZe3DDFf9yJQo2O4zF/7kzMmD4d07lsOXGdP2EOcTmJsQOnYzRrH6aD1n2NcfyBYI5SwrB7QV80627EPcYYutr9sOFSpoT6MpGRkXzRYxJL0oHEkniyK5bYKhzFixcXPRH/NGXRsM10rDA15af9sJEHZubm/FQJljnGvZA/r+K+/2uohdmmZlixYgXMTCahcRVFDaYPUq8Dxpgsx/LF49Dxv49u+8qULl0a58+fF16dfCGx9Dle4dC4mtxnoRoGzZyP2TNn8MeG6TNm4/oj7jiZ8RynrFZDf7DimDG4U1Pom+zDM2EIUNT98xiq3x7649ixQwtahhvx4FX2ps9YWFjkeo2l4OtT0YB9tgv/gy6bbn2wohFP0CnUZrfnqwwLV8WLSHBfgP/yaOCXGoNwk1+xkSP5Kdb1Yferh3kH1TNaSAqQWBJPdsUSu/Agtp/NTv5XtwUmXssyAoTx+jSWjm4BjfzsPtUweUWAcENW/KHTdhVuf3ZwdRImDGjzyd/LTpj4TWXLfMkYEkufIeER5jQvgHwlOmDywrmYOUNxDJi/fA3uR3G3x/pg25zF0B89k2sfj67abTDB5pqwgnQGfC5bQEdXG2O4x4zVb4c+c86BPSw7jBgxgmosSQwSS+LJmVhKR7CvPQ76fL6EfUZCMK7auCEs6ZOzl28mNfop7G08wU5zorxO4vqNW4j5+GriV/D6kS0ue95DQu5v8neHxNJneBXgjpP79mP3Dmu+WCkrmspie90dmevcxDxzghVr37QV9z9eHSfjFU7s38Y9xgqnHT0/uar9OdgUCBJL0oLEkniyK5bY1JTffvtN9CT8Rwwrrs/qR8kdEkufIwbel85zHeLd2GJlCUvh2LDRahPcgzLH6STD8fx+vn3Pcbt3x4xMYp+5YrOV4tjxIPKLk84+INdXhYu7j5nNCwqf7bJo1NEAfQx68lOTeo6ZhyNPuP1PWhTOzu7I36dk9Tb8ba1r5INGsd+w5FAA1wUXiLuHxQ255/lfa6zyzEYlcplAYkk82RFLTMBMnDjx3b41R8nzL4zXKxZEiQu4iv79+2Op1T7Fdy3KAUMKcvf5ox2WObFPaBQujh0BfX196Bv0Rt/uHVGuTE207tSLf1z//n3Ru3cf7L7LRhVyH/mgo9CvX0b87yoJG3HO9p1yhsTSZ0h6jpvHjmGfzXZsytJv2LrnIJ6+GwYagWM2W/m+ga2Dp9D2Hn8XO75fsXn3QbzIQTeAVoWTHiSWxJMzsZSKa/vGoNm2W8LvjAykpb03MqmhlzCm9go4hL3vi2SkpX16kYxrSU9/35qenvZp3zwj/YPnjvc7hZG118A9IR3RATfh6eXz/nyOe3yWu74jnfvbn/b5P3zeR0e7wMhqOyK+rasvSUgsSQwSS8phOwZfX1+11TIgsSSe7Iol9v/FiumKnYT/iNHT05P9FWkGiSXpkdtiKdZjE1r8/T+ULVsWZcuUxC+F8iFv3ryKVGmLpe7CkI7kCFzcPA01ixTgbytUQhMb7Lz5ZbIzSY+6i0V/cc/Toi92BCgpvKZCWM0eDw8PxMWpZzIeiSXxZEcssf+jXr16ie5nlaaaDpbfisKrlxE4u4aNIOTamvfGaf4jG46dnTVQplVXXGOHp+QHWPx3ef6z+8nzZKbhCFwMiQfSIrF5civ8IoyMzWlq1aqF58+zs0D8jwuJJelBYkk54eHh/NRbdRXYJ7EknpyKJcej06Gz34v7ORzHZu/Awik9oavTFl2HTsaD5HS4LBqMv0pWQ49xFxGPZHidmIee7TtCs3NvHL+XjAw8h83EORjUowsmLzwE252nsHTkEPQz7Ig2Wno448fOV1Lxxv00+vXswvXB26PfhCUISEnFDe5vVS75H4aZ3MX925tw7Lgt4jJSEXzFEv3adESHVkbYdiMM6UyAnduNgRPGYmzvjmjZagzOPGaFJt/ipetRDO/TER212qP3yDV49DYDIecGYvKOfXhJYolQNSSWlMPmk48bNw5r1qwRWlQLiSXxZFcsMdatWyd6Ev6jhXVM2BS9nwESS9KDfY+WLFki/JY7ZIhcW/tqJLAgFrvo0K1bN75jqw5u3tuIZftqY+2x1mrL8gN1cfrObGELlGPvteo7bGMdXHD58uqZTNAzUS+2r1WaAgVRpFRJfpp1ETY6iWv7t9tC+LFTp4wwrO5YAHU0RyDogyvKiXhx1xrD2/yKvPxUOSElWsPsIquQCTw5MxO18mS5LYdhRZQDAxUjn+QKiSXpQWJJOawGVb9+/WhVuCz8OGKJrfIajnVdWqHnjH147H8TU0a1xvhjwUh+cRHjmi2DfUgCYpxWYNDcCbgVnozHtqugP8gMwalhMO/QCFPXXsLLV7E4O6cv2neaDdegEOxc2BI6ZqxWZgSOL9yIY47PkZzoi4Wzx2Pm2RAkPT6N0c3Mced1EvwOGGHFOgs8DXTDsubdYHEzFI8vzUSHvpPhEhqNk0sHoqrOdPg+D8XOyW3QZqsjt82hsF60Gzuuv+Cfd8lSbUxySkT0lSEklkgsqQcSS8phYokt68tq66gDEkviyYlYYleJsl/AW7ph9ZXc3NyEVyVvSCxJj02bNsHAwABXrlzhVwD65ly2x7Vr13H9ukiuXYX95ff3vXyFu++726/iSpbbFLkMe+Fxn96mvmzevBk6OjrYsWOH6O25nXVbpmPcwhaYsrSD2jKeOxk2tRgpuj1iWW096TtsYwussBwruj0sly9f5jvCbKVDsX1tTlOk2ABsP64490jxWYoGBX5D50XCvjruKg7utcGlq4pRbG+DN6Bzpfc1+Sr2nwkfJqDiHsBM79Pnzkl++eUX+Pv7839HrpBYkh4klpRz4MAB9OjRg8RSFn4ssRQCC4Np2HiMifsk7LJcjeF7H3E7dBfMbbsVD5CBhxtHoVc9HSxetw6r5xqii44mLgcFwqrHDOy+yhb8eYuzsxdgztyr7Mlx77w1tJbaKy6vvbqGA1vXY92aRehqMApzzoUA0bcws+0OsEp9Tw6Pw3pLS7hdO49+mrugqCT5DBZa42B73QsH166G/kLFOfOj8/PQdts1/ue0kDs4vGkd1pkvhMFQA0xwSka0PYklEktqgsSScphYYoUKzczMhBbVQmJJPDkRS+xA3rJlS9ET8R8pzZo1+ymmwTFILEmP3bt3o0SJEvwxonXr1hSRtG/fHp07d+b/Fbs9t9OhvTZ0tLpCu2MXtYX9vY6auqLbI5YOmt9nGzto6ohuD0u7du3QuHFjFCyYWePr61OgyABsPyuUOY67j+l9ikGjcBFU7TYSUyZPxtDOipXiCvxjjGMv2P47FbZGdVGIPb7oP5hs48Q/NOLWBvyT5Xm/Ni4u2e00/ZiQWJIeJJaUw8QSW/WRxNJ7fiyxFAQLg9XYe571Md9gm8UqjNznz3UK72BW2824jxQ82LAEQ1sMxjyTpTAxW42Nh+zwLPo+1nVbhxO3WQnuWJyetR5mJh7syeF+ygo6Zre4PxOIdeOGo/fYuVi6dBZ0uxthvt1zvl7ftLbbwC4VPM4US1fPoU+HPVCs+xgMK+3xsL3sgX02VjDcqdjn+Zyegw57nLk/9wgbFg5H/9HzsdRkFroO0seUOyk0YonEkvogsaSc5ORkfjrS3r17hRbVQmJJPDkRS6zOElvRSuwk/EfK6tWrhVckf0gsSQ8mltiouU6dOvHHia+NlpY29HS7QFens9qip6P4e2Lb8yNHW1tXeC/VF/b3dLT1RLdHLOy+UttGNqqsVatW3yyW8hUYiK1nhKUJE+5h8cgWovfj83cNGHkqjqmuFo1QlLXV1MMa/tJzMi4vbSj+uBxG2X7zR4fEkvQgsaQcNlJyxowZiI9ntW9UD4kl8eRULN04NBHt9rBC94FY22UZtp9iNexew3rtcgzZ/QhIvI2pjVbgRkQCXjusx7BFC+CewPWDfU/BcqklghOewFzbFIdvsosPcTg5xRyLFzizJ4frifVot4x7v1LuoHP9WbBy5o4P8c4Y16cbppwIAaKuY2LDNXCNf4tHB0bCfL0Fnjx1weImPbHN/TVe3FoArV7jcScgDIe2rULvTYqC/F4np6PVbjeuU38JvYaMxUYPrp8U44LxetoY6ZCAN5f6w3jLbkSSWCJUDYkl5WRkZPAHBjZySR2QWBJPTsQSg9WdaNgwd07cv0dYUVb2/fxZILEkPdj0ripVqsDY2JifDvy1GTJ0IAz66qBXPz21xaCvLnr374wRRiNEt+lHzcDBvaCv9vdSB/0G9hTdHrEMGGTwXbax/yB90e1hGTVqFAYOHIgyZb5u9TWWIr92xWZbxQps0WGOmNinRpbbC6FElWqoyn1fKpUT2ipqw9RfsQqj7fy6yMO1/ac9DH5sGlzCPUypVjrL478ubCrco0dcZ0fGkFiSHiSWlJOSkoLY2Fi+D6EOSCyJJ2diKQ2uF1Zg2OmH3M/PsWfcVhy/xqa0xeDwnm2Ya/uM6xQ+g1W7Hhg08gxiM2Jw5+AUdGvbAe066GDFaX8kpgVim9E22LmxpRkTYL9yJzZZKlZ2vn/FBsOsuW3JSMEty3HQbK2JwaMWYNVsS2zf9Qjp6X5Y1aQbxi68CQ/75di1ex+i01Pw5Owq6LfogPbNB8PiSiDSMpJw7uB2TD3EthPws1+Nwcc8uM1PgqP5FGi3bo9+vVdh+br1mHcuHJF3Z8H06Cm8luEECBJLEoPEkvQgsSSenIolBqsRkz9/ftETcqlny5Ytwqv4OSCxJD3Wr1+P2bNn8yMAvyW+gVexZGd9rNjXRm1ZvqcZLI52Q2JyrOg2/ai5eHcNFu+oK/qaVRX2f3fk6gzR7RHLWafl32Eb6+GEw3zR7ckM28fo6uqK7m+VpmApDF51XKgXn4RbJ5ZDV0cHunqd0LlTe1T/rwr6HVZUwQh3nYvenTtjwhwXxUqGL2zR+N/i3PMUgmaP42BrAmU8O49/fi/26d/JYSpXrozgYMUkCblCYkl6kFiSHiSWxJMzsaQYTJAuuMAM7odML8ja3/2cloKkxLfCUiTpSIqPR3xS5uq03P0+8zj2Q/q7X9KQnBCPhCTB9qQp2jNSU5DMtXGP4h+bSQp33/jE9yuWfPZ5M9IVzyvcN51ty0fPJSdILEkMEkvSg8SSeL5GLLHlXn/EWktsm6OihBoePwkklqQHE0tz584Vfvt6HoU4YOnu+lh5oI3aYmbTDJbHuyE1XT0jTdXFFdd1WLKrruhrVlXY/90xh5nCFijnwl2z77CN9WDruEDYAnHYCIJhw4aJ7nOVpWSTvrBT1OIWIRWHjf6HytX64Lizr9AmcP8O1vetjpL5uOcpUBm9zBXyKc1nNv4sl0/0b+UkbFSu3Ee2kliSHiSWpAeJJfHkVCwRPxYkliQGiSXlMMvLBAXr1KoDEkvi+RqxxGDTeXKjYKu68uuvv+Lw4cPC1v88kFiSHkwszZkzR/jt63kYdA1LdtWH+f42aovp3mbYeKwbkt+qtr4Fq8EXGhrKSwt1cMl5LRbvrCv6mlUV9n939NoMYQuUc+626XfYxno4eWO+sAXisFFLrOaJ2H5XWYpV/BvdBhpi0KBBQgZj8GAhA/XRsqpiZGyJStXR591tg9C9RmXkz3ye/EVRWbMn//gemmXxS4EP/8bXRFtbW23nJt8LEkvSg8SSctg0uLCwMH6/ow5ILImHxJK8IbEkMUgsKScpKYm/aq+uqUkklsTztWKJ/f/169dP9KRcipkyZco3fx9/REgsSQ8SS8rx9vbG0KFD4efnJ7SoFhJL4smOWGJs3rxZdL/7o2by5MmyXzmUxJL0ILGknDNnzmDs2LGIi/vsUMdchcSSeEgsyRsSSxKDxJJyWNFuNnze1NRUaFEtJJbE87ViifH8+XN+OXCxE3MppUuXLj/tvo/EkvQgsaQc9pnV1NSEl5eX0KJaSCyJJ7tiydHREcWKfXttI6kkNzr3UofEkvQgsaSc/fv38+d00dGsiLPqIbEkHlWKpTfBjxH0OATqGZNGiEFiSWKQWFIOE0tsVRkzMzOhRbWQWBLPt4glxsOHD1G7dm3Rk3Mp5K+//lLbqAcpQmJJepBYUo6zszO0tLT4kUvqgMSSeLIrlljtOvb/JbYP/tHyxx9/qO1z9z0hsSQ9SCwp58CBA+jevTtiYmKEFtVCYkk8qhJLGSmBODuvHloab4PvzzfJQDKQWJIYJJaUw6ZSsboMVlZWQotqIbEknm8VS4ybN2+iYsWKoifp3zN//vknzp8/L2zlzwmJJelBYkk5np6eGDBgAHx9PyrarCJILIknu2KJsWjRItH98I+Wvn378he+5A6JJelBYkk5p06dwogRI2gqXBbkJJZeOp3DsemjMHyGNQ5eZitzZsD/yi1cOKlYoCH11RM4WpzBU7Y4W1owNi6bhlGjJ8L6agh/+2vf/dhvtQBj56zA9edcQ4wb1i4ai1GjxmC55VVkjnN7cHQxRk+cBdNNm3HT8Qr4inoZL3FhrTF/312XvX7qEVMkliQGiSXlsMJ7bDnfiIgIoUW1kFgST26IJcaNGzfQpEkT0RP175GmTZvi1q1bwtb9vJBYkh4klpSTkJCAx48fq62DT2JJPDkRS6dPn+YXSRDbH/9IWbNmjfCK5A2JJelBYkk5rB/LPpdUvPs9shFLGfG4enoP5pyMQoqDJcx2XwUblxZwyARzxy9EaBoQcWcbOg/ahai0KJxdvAjjZ2/CkT0rYDB8KLb7p+GFbWfU1u0BsyMX8eh1ICxnmMJ42W6cOL4O/Udow/x+MvD4KHobjsLGPTaY2KchOo6Yj/CMDDgeM0TvZetx4sha6HcZhe2OTGz9nJBYkhgklqQHiSXx5JZYYjx79gw9evQQPVlXZwwMDPhtIUgsSRESS9KDxJJ4ciKWgoKC0LhxY9F98o+S33//HU5OTsIrkjcklqQHiSXpQWJJPCoRSwmPcXhpayw+64X7ztthOMoKD5lZCtmHAQv6YffjBHhYd8eMS2FA1HUM1O+LhQc98CTgLmaMHoReWwMRdHUQWptvg2I8WypCH/jCy9sfTx9ex6zFAzHhdjgereuJ+dtv8PcIsp2BuQtN8DQmFBat/sXM/Z54+uQB1g6qiynWdpD/2FVxSCxJDBJL0oPEknhyUywxWEFFtgJb/vyKZaLVmbx58/Kr+ahr7v2PAIkl6UFiSXqQWBJPTsQSg60Ox/bDYvvnHyHs+PGzQGJJepBYkh4klsSjCrEU7XcMg6rVR6euXdGFS9tmPWHu/oq7JRSms1ZizcFz2DrIBI5hXFPEJfQd0AxN9bpz9+2Jfv1nYOvxUNy/MhBT9xxHNBvQlhyFS1smoptWJ3TppocGXfQx3ycQTmPbw2qP4gJC1NVl2LRqCfyjQ7D+nyboqNsNXbr0QP9BA7DqnDdS+Hv9fJBYkhgklrIHm+aQnJws/KZaSCyJJ7fFEiMtLQ3W1taoX7++6Mm7KsIKiFtaWiIjI0PYCoJBYkl6kFhSDtuHsOlw6pruQGJJPDkVS0zqt2jRQnQfLfWwmnwBAQHCK5E/JJakB4kl5bB+FTs2qOtcj8SSeHJfLCXBblV39LB4f74aeX0V6hgfRyz3c+COhRip2QL6y64qpNFrJxgbT8cBYZ0Fn7t7cdE3Ho/P9sGU3cf5KXQIOQ7dYZNxkNVawgNMH6SPKS4xiDw+CsNWn2ONcLYegkFTliEk/g12De2J1b6Kc44Au4O46RYEVsrpZ4TEksQgsaQcJpTWrl2LQ4cOCS2qhcSSeFQhljLx9/fHqlXcgaFOHdET+dxIrVq1sHr1an51OuJTSCxJDxJLymErOc6ePZvv2KoDEkviyalYYhw+fPiHHLW0ePFi4RX8HJBYkh4klpRz7do1fqEAJpfUAYkl8eS2WMqIdsX8jt2xy4Mvo82T8swOQ6p0xzbfZO5E9SRaV/0PI2wy90cpeHxiG3p1N8CA/p2gqWeMMw/j8fSMASbsOIo3zA8lBmLLmH5o36kPJg1fiqGGo2B0PAiIf4xFIzqh14RJGDimM8bPWAo2CCro/noMGqiDAQO6o0OXgTjpEkxi6SNILH0nSCwphx0UDA0NYWJiIrSoFhJL4lGlWMokMDCQH8HUqlUrlChRAvny5RM9sc9O2GOLFy+O1q1bY8OGDVRLSQkklqQHiSXlsM9j27Zt+dXh1AGJJfF8jVhiI5G7desmuv+WaqpVq4bnz/nL2j8NJJakB4kl5djY2EBPT48vu6AOSCyJJ9fFUsprPPEJQdwH3eYERN5zx9NXTO+8xRO/YETEZr1DCnxcr+PChcvw8lP0YZJe+SPo5WukCQPa3gb7wfGyHRwcnyIslvsbL+KRyp2/PL11DDv27YTJhLFYtuggXirujhceV7jnuwi3YPV8vqQKiSWJQWJJOezk08jICCtWrBBaVAuJJfGoQyxlEh8fz49i2rFjB7+UeI0aNVChQgWULFkSBQsW/ORkn7Wx29h9atasif79+2P79u149OgR/1yEckgsSQ8SS8pxdnaGtrY2vL2Fce4qhsSSeL5GLDE8PDz4qWUf79OlGLaSna2trbDlPw8klqQHiSXlHDhwgF8kRl21NEksiSe3xZI6Cb9rjuED9dFLvweMJi+Fz8tU4RYiExJLEoPEknKYWBo3bpzalvYlsSQedYqlj2H7I9aBZMtUb9myBUuWLOFl48iRI/lpCayN3ebi4qK2q1Nyg8SS9CCxpBxXV1d+1Iu6OrUklsTztWKJwfbdpUqVEpU5UknhwoX57+PPCIkl6UFiSTns/enbty9iY1nlHdVDYkk8P7JYAjL4Gl1Uk/XzkFiSGCSWlMOKs7q5ufG1NNQBiSXxfE+xRKgeEkvSg8SSctjn9ubNm2oTyiSWxPMtYolhZWWFIkWKiEodKYRd3EpK+jmPfSSWpAeJJeUEBwfDyckJqanqGWVCYkk8P7ZYIpRBYklikFiSHiSWxENiSd6QWJIeJJakB4kl8XyrWGKdvylTpohKne8dNiKO7R9/VkgsSQ8SS9KDxJJ4SCzJGxJLEoPEkvQgsSQeEkvyhsSS9CCxJD1ILInnW8USg017X758uWRGLuXJkwdDhw5FZGSksIU/JySWpAeJJelBYkk8JJbkDYkliUFiKXuoc44riSXxkFiSNySWpAeJpeyhzvoHJJbEkxtiKRNWdLd8+fKiskddKVasGF/L72ed/pYVEkvSg8RS9lDnsYHEknhILMkbEksSg8SScth7w040L126JLSoFhJL4iGxJG9ILEkPEkvKCQwMhKWlpdqWgCexJJ7cFEsMBwcH1K1bV1T6qDqVK1fGoUOHhC0hSCxJDxJLymELO2zdulVtcpjEknhILMkbEksSg8SSchISEmBoaAgTExOhRbWQWBIPiSV5Q2JJepBYUg77PLZp0waenp5Ci2ohsSSe3BZLjEePHmHs2LH86CExAaSK9OrVS+l+8GeDxJL0ILGkHBsbG+jq6qptYQcSS+IhsSRvSCxJDBJLymF1F9iy8ubm5kKLaiGxJB4SS/KGxJL0ILGkHGdnZ+jo6MDb21toUS0klsSjCrHEYEW9b9++zV9cKlq0qKgM+tYULFgQnTt3xvnz5xETEyP8ZSITEkvSg8SScg4ePIiePXuq7TtNYkk8JJbkDYkliUFiSTkklj6FxBKR25BYkh4klpSTKZZ8fHyEFtVCYkk8qhJLmaSkpPCCaciQIahWrRpKliwpKomym19//RX//PMPunTpglOnTvHnGYQ4JJakB4kl5ZBY+hQSS0RuQ2JJYpBYUg57b86ePQsnJyehRbWQWBIPiSV5Q2JJepBYUg6rrcRq8EVERAgtqoXEknhULZaywvZV7JxgxowZ0NbW5gVRiRIlRAVSZthoJ1Y7iU2bNDY2xv79+xEUFCQ8I/ElSCxJDxJLyrl//z6OHj2K5ORkoUW1kFgSD4kleUNiSWKQWJIeJJbEQ2JJ3pBYkh4klqQHiSXxqFMsZYV1GlmRXiaadu/ejdWrV2P27NkYNWoUL57YSOdt27bB1taWH/FE57Y5h8SS9CCxJD1ILImHxJK8IbEkMUgsSQ8SS+LJsViK9sWWk3tx6snn7p+KgEv2OLD5HvdTbpOC+6cv4sgef2QgGS77FuOGfy4Mh04Kx/XTc3HKL0FokA8klqQHiSXpQWJJPN9LLBGqh8SS9CCxJD1ILImHxJK8IbEkMUgsSQ8SS+LJsVh64YDhyybBzC0WSHuL2MhYRDx/gAd+TxCTnM61vcGZmbMxsNNOPI1WfP5TwgPw4IEvXkQL4uZtMl6FheNJwBOER8Uj7k0yXkf44YGvPyLevH+vMlJe4+ED9twBiEvhnvttBA4bT8PQXgcRGpOA5w9uIDAqhb9vypsw/r5PQ4Th0encc8Yn4eVzfzx4+AjhrxT343kbKTxvEOLYn0t8ip1mDWDqqJ5VRtQJiSXpQWJJepBYEg+JJflCYkl6kFiSHiSWxENiSd6QWJIYJJaUw1aFuXr1Ktzc3IQW1UJiSTw5FksRtzB+9RxY+HL3D7THuKaDYTRDD9rNKsNw5X6ERzyAWcNa+OePvtht/wqxrxwwb7Qm9PTaotOQJXAOS0DsveMYWrspOvWZgB3HzmOpwVSMmqADvbZ1oD18Cu7FpSM1+hl2zxqL5np60G1ZE8ZbriAyxBnzq9fEv38Z4bCjHy6sNsAxnzgkP3fG6kFd0VJLF207TMVZ7m8gzg2Dx4/CwMF60GndEJoDlsKb/Te8CcSmGSPQknte7ZZNMNr6Et4kReDIhnZYe0d+KweRWJIeJJaUEx4ezhdfjoqKElpUC4kl8ZBYki8klqQHiSXlPHr0COfOneML/6sDEkviIbEkb0gsSQwSS8phq7UMGzYMpqamQotqIbEknq8XS9xnO+AgetXShs0zrv3RBrQynIlbUbHw3rML88c6IBUJsJ3aGKPPsDsAh2YOxuwtdnjiYgPDpr1wi/VN01wxuUkLLDz/Coi1x0CjgVjt+ArJIa44sukm+G9QxEm0H2sB7/jXuGOxFUtm3OGeOw4nprXB0UehuGsyA2OH7sBL7q4Om3tBd+wxxCd6waBhO8w7Gwq8vIkh4/Sx1CMBCHLG6o1eSGfPG7wZHU0X4XrAM9haaZJYItQCiSXlsM+spqYmvLy8hBbVQmJJPCSW5AuJJelBYkk5rEA/W/UxOlo9I8xJLImHxJK8IbEkMUgsKYeJJVaIkxXhVAcklsTzTSOWHp3FxHYb4JvBtUfdQrdpO3Ar8iU8dm7H3DHXkYIX2F6/BjS1+mHIkGHo0/YvGJrvhOf185imtwWP2fMlOGNeexNcfMIqMj3B1EUbsPJ6JPdzOnwuTMWIIUMwtI8u/uprgcepMbi1zhqLpjlxzx0L29kdcdbdC9bjVmLqqgfs2fDmti0WaZkjMNIVAw034IhfGpD6APMtZmOJSyx3jww8ODKXf95hBpqoNNkCriGBJJZILKkNEkvKcXFxgY6ODnx8fIQW1UJiSTwkluQLiSXpQWJJOQcPHkTPnj0RE6Oe8zUSS+IhsSRvSCxJDBJLymFiacSIETAzMxNaVAuJJfF8vVjiXtOjC5jSYbdCEIVfRdcpW3ix5LZtO+aPd0IGIrGnnQGmrjuEK1cu49ypU7h+LwhPHE5iaqeDCGWPi3fG/PYWuB6UDqT7YdL81bC4FY6Xtw+jY4epOMA97szmmagzzBJ+yW9wc7U1ls5y5Z47HrYzO+C0jy8OTl6G6Utc2bNxm2GFMXprERrhigGzrXD6Kfe8id6YvW4GTD0TEe9iBa0hM3D4yiWc2Tge9Watx90gEkskltQHiSXlODs7Q0tLC97e3kKLaiGxJB4SS/KFxJL0ILGknAMHDqB79+4klrJAYonIbUgsSQwSS8ph86O3b9/OLyesDkgsiedrincPWzYJK+8lAL6nMKrRJjxk7WEX0W70BlyPeI17u9ZjSAdLPAxPwN0DRui3fhe8vJxhMckQmw474vFNW4xptQOB7HFxTpjW0AwXn6YB6Q8wctoyrHQIQ8SNnWjaZCGuej3Ana1j0LDjPHglxOHuenMM77oD/pHhODq5MWzuv8TjvSYY0WkcbC5dw7Kx7TDI2gXpMbegN2Yljvhzz5vggYlm47DQLQFxt0zRTH8xbnj54e4yY1TT5/7GkwAcWduYincTaoHEknJYp5eNZg0ODhZaVAuJJfGQWJIvJJakB4kl5dy+fZs/hrKL0+qAxJJ4SCzJGxJLEoPEkvQgsSSeHIul6IfYfno/zoekAM/dsWuxPcL49ntYsesSHsSnIcn3NGb3mohd11nh3WicMxsMfX19jDTbg6C36Ujwv4Ndy26AL8ubHICDi8/iXmQ6kPEcuw6ewpmHrNP6AseX9IKB/jBY2ZzA3mX28I9LQbTHEUzvNQMHnR7D5aQJbgSw9zYO9hvnoif3N4ZNsFVsT9xDrN59Hs4vuOdNCcT+MzY4/pQVewzBsdEDuOcdi81Wp7DqpANcHz/D3YtLcOaRek5U1AmJJelBYkl6kFgSD4kl+UJiSXqQWJIeJJbEQ2JJ3pBYkhgklqQHiSXx5FgsET8UJJakB4kl6UFiSTwkluQLiSXpQWJJepBYEg+JJXlDYulLRLnBbHp/vthbz0FjsM6NFQb+lEj39ZixwQbPsp4vB9/CmKH9+MdONtuB8DShXQkklqQHiSXxkFiSNySWvkzwDSv0MeCODdw+vvuibbgXJ9zwAW9wZu9krDj9SPidkQ73UxbowY4rPbpjlwM/sTNbkFiSHiSWxPPDiqWMNKSlpoKtK0GIQ2LpSyTB6cA8xf69Zw/03XoJohV94jxhZTED+12z9q3e4JDFHP6Y0nvgUFwJyH4/gMSS9CCxJB4SS/KGxNJnSHvtjEX9NNF96hY4OjrCfttctG05AGs9Xn14whHlBaN2v0Gj8Sz4CufL6eE3MNRgKCZtucA99hym9+uNYZaXkB1FQGJJOenp6fwJCztxUQcklsRDYknekFj6PC+uroR26x5YfsSB28ffwMYh3dBkzCb4JaYL91Dw8qwpChctgY7mmSd66fA+uRatus3AQe644njEHB10R+FIQPaKiZJYUg5bStrV1RVxcaKmL9chsSSenIql1247YGhzEZHJQsMnhMJmwn5cv6eKenbPsGPMQbiFpSMx6ApO77XCk1yY3Rx3bwtW71mF+zI7fSax9Bky3uL21tFooTUGe69z+3fHE5iq3RFd1l1C8geHhjQ4reoLjULVsdCOn4DPHRpe49DK6Wg/dBWucceGU2smoU2fRXDN5ueQxJJywsLC4OHhgdRUtpKw6iGxJB4SS/KGxNJniH1wAitN5uPWS6EBMdhuPAxdJh7OcvXhDew3DEeN30uhVHcz+CUoWh9Y9UPz4QvgJ+y7Er3WQ3P0eJx+rFwWkVhSDiu8Z2xsjNWrVwstqoXEknhILMkbEkufx8tmKkxsruHdXjrcHl0b9YO10wuhgSPhOua3q4EyZSuit6W7oi35Cdb1q4O+++4rfuew29QdbUzt8Nn+dBZILCmHSaWuXbuqrVNLYkk8ORVLkdeXofHqQ4hIScWbkGg883bFVXtbXLjqxl+Uiws4A6NaAzDZ9AZ35sWREgX3i7awPXMRkawEHjLwKvA5PBztceW6F4LDohHs4wfn27Y4c+EaIuIye/bpeOh5A7a2trh80xXsodH3DmNAtQGYv9kDkS+f4vF9d0Tzd0/CvSunYXvaAY+F/n9S7Et4+z+G21Xuee2cERGb+bwpCPSx55/30rVH/Pc51mUxJplPhPO780h5QGLpM6RF4fwaI1hcDREauJ7Dja1o3mQ8HLJ8BuIe78GgP39H2cotYWofwbelPj6NkZ2bYtFdQYinBmPFPB0M2u+frdFzJJaUw96fPn360KpwWSCxROQ2JJayTQyOTp+A4eNOI/O0OOjienQwnooNu4ZAa+QcePEX0hJwYngvLF1+lvtJINkTg9uOw6KT/OLqX4TEknKYWDIyMsKKFSuEFtVCYkk8qhVLMXA6ehCPQt99iwg1Q2IpB8Q7YEyjUdhzN7P3EIM98/TRZY0FTOc0Rq/1ivcxLeIaFjXuijOP3l8xDbu0GfWarYB3Nnb5JJaU4+zsDG1tbXh7ewstqoXEknhyKpZe3jRHm422SOTOnOwXL0CXljoYNmUwWjaqiGUOIXhxwRK6FRuiXa+DCEqLxKUT49Gj12AM6dQc/RbYITw1ASenDEXHBi0xeeFenN2zCb3q6MJooSG6NCsOww1X8BYp8Du3C/279YXhkCHQ026Dtc6RCDq+Am3LN0K3sefhcXsL1s0eCZ+3aQiwmYGebXtgcHdtdJ9ogYevgZCr61ClvQ6mTzVEp7q1MXDTFaQiGffO7oVB114Ywj2vVtu2WOn9Gsle5pi5djpc+dUm5AOJpewT47UHvRvOxq1YoSHuGeaM6YLRu9ZiwujmmHtOIZbCrlpjWpuR8Hh3hSEZF80Xonnv/QqRqgQSS8o5ePAgevToQWIpCySWiNyGxFI2SX96ijtJaQfjE88VDfF+WDtSD5MOBCP02gg0HjwLXvy+6gW2DBqHpZZ3+CthPPGeGNTeAFP3Kz/IRkVFkVhSAhNLI0aMgJmZmdCiWkgsiUeVYinGaynGd6mHbvsChBZC3ZBYyj6P1g/D363m4PYrRTG9106r0LPPdNg/CMTmhfXRg9sXM1Ien8WY5lNhH/ZeLIVc2IBazSbhVjbOdTdu3EhiSQlMLLFjKIml9/xIYimB61DbLxqC3sO2gR1ZPA6PQ6v5V7mfnsOyhxUuPUhGot8eGBvo4jzfCffF5G66uBAcBtspAzB5wVnWiOCTS9Ct7SSwsYHpbsvQYLQ1Qt+m4NFVB3jcV4wKuXtkOdovY52wQKzptAmOoUCsz3asnTMWPq9CYd5sCPbwH6MHmNe/G0wPPUSA3XrUaTELz7jWlKuzUW/RRoQkpuD+9bu47KE463M7MRDt9j9EkucqzCKx9BMTh5NGHVF9yD68Flr8946E7ti9CHxyGaOHN3knlh6ftsJwXXP48b8xknDBfAoa6K/jPvnKYRdbSSx9mQMHDqB79+4klrJAYonIbUgsZYckX6zr0gRtulpDUUsvFe5Hl2DQsgP8VIjXVwaj8bD58ONvC8fWQcZYstHp/dSGeA8Mat8L0w58eJBNTk5GQkLCB2EH4w4dOpBY+gLsfWNSycbGRmhRLSSWxKM6sRSLC1NNsXvLZswYtg5efB/gGWym7cPth4oOwf3d+3FgqxNYN/7Zxc3Q0tWFdu9ZOP0ogU2IwK09A9Cvbz8MW3UEL5OS4HpwPn8fHe3esDj7gB9anhLiCJMBWtDlvrtL5o/EBW/2uc1A0E0rjOjE3VdPH8c8Y7M1DF2OkFjKHhFOG9GtXHNMPfCAPx5kvPLGslljsfYGmxaXhM3z6kDf0ou/b8qTcxjbfDKuPH+/f2diqTbX5pTlXDcjI4MX6B8fH1atWoW5c+cK9/p65CyWHjx4gMmTJ+PxY+UjhHMDEkvi+XqxFAO7+athslixX/E5vwPapre4nx5jdedVsHV7iVduuzDi17/QsYsedLl0aN8cu7wewnbKGqxcp/iuPTi0HVP7HedLF6TeO4G20w4jOC0D6S/OYfG4LtDT1UGLph3Qfb0Hdw8/LNdaDbuHyXjtvR3r5k+A931n9G2zEQ4v2FEmA9fHLYDVyktwubEf2tMv8ed3b92toLneBk+5r3N6yFWsMOoMXV09tG7dBNpHg/DWm8TSz0sGvPaOQ4ty+thyT6GV0h/bYdSEabBjh4aUm7xYWmSv2PE/PsOdd+ia4SH/GyNTLK3/QCylpaV9clxgMTQ0xNGjR4V7fT1yFkuXL1/G7NmzER+v2mNQJiSWxENiSd6QWFJGwiNs6NsabbXXwCdG0cVMCjiBPv9pYa7NdbjeccJRcy38pzsIB2895U6KorBn8AiYrrv5Xiwl+cCw9WDMOPhAaFDQu3dvFC5c+IMUKlQItWvXFu7x9chZLLFOFzuQMsGkDkgsiUdVYik98iqmbbfFvddv8fSUOdbdeMW1JuPUjHYwseU6AWkhWGEyEwtOPEXKs7OY2GMRroSGw3v/dLRbYIl7YY+xdto/0Fx8Go+fR+G11yUYGx+AS3g4np2dgnYmy3DvRSTOWo7CwJUX4OtzDt2aV8byS+FI9jsM4zn9sccrHE/PrkP3XvPgoZ4awJKDxJJyIpysYPBvM0xY7YoU/vCQAHvzsWjXeiKO3nTGHUdbTBzwN1pP3AX/kGgkhVzC1CajcDXk/TKhYRc3o06jmbiT5Vz32bNnKFq06CfHhwIFCmDlypXCvb4eOYsl1vFiHQf2rzogsSSebxNLFli+1I1v9zxtJYglf5h3Wg+7h/GI9jiK6R3HwPbxC4SHPoLjZXs8iw7B4fHrsHaDon7Zg0O7ML3/GbAZSMmeB9Fm5gnEJz/FiiEzMHi5A8JfPMaW+aOgt579nQcw0bLAjcwRS3PHwfu5P+Y0m4kzQezZXmLTkMEw3XQH3rf3QdvkItiYw0Tn9WhvcRgvXj6B1RIjDLS8hfDwR9g+ywC6R7jjk9dKEks/JSnw2jMJbSp3wYZzghZKDYb1wG7oYrgG12/fhdO51eii9x8MV19FaHQyntpZY1yHhVlGLCXjkvlcNOpuhaxn1GfOnPnkuMCSL18+XL3KRvZ9G3IWS+yCPTs2sD6EOiCxJB4SS/KGxNKXiH2EjX1boU3HVcI0NwUx3gcwon9P9Oqlz8/X1WpWESUrVYXBmB1g5yB3ZnXCiNm7wLrDPNEXoK8/HpaOH55dLFmyBLq6uh9EU1MTDRs2/OYdn5zFkrohsSQeVYmlqAszMd6oG1Zv34FlM0dgyKRzfHvg2RFovPEUglyOwnzWaNx8Dbw4NwNVNUfAysYGezdMRuXmc3HS2R2W69th2o3MwedpCLp1HPu4+9iYjUSthRtxw+sqtg7qiPNcR4Ldfn5BR+x2fYInhxdjcO12MNvL3ddqLnq3q4k9Dz5c6etngcTSl4m4sxkG/zTDxNWufCeTJyMa9jumo2cPffTS74ke3XRQu0ox/F67E9Yfv4fEVF+sat8Aa+6+lytPz81Bvb67IdQG5mG19jp3ZqMfPjw+VK9eHaampsK9vh45iyV1Q2JJPDkVSxFXF6HOysOIRzROTzHD3JmKzpHrsdVoOu8a91MoNrQdhvFTryA88QGsLPpglPlu2GyahsF9xsMtLBT7RyyHiZkn/zifPZswutMR7tm48yHX3agzdj9ep7zAjslToNffDPuOHMaCATroNuka9/19hhWNhmC2+V08vLMRppMGwTM5Cden90H/EabYajoKuoOMcfFRAp5c3ohG00/zoxMTnMxQ32w3QqPDcGj5SOgOWwWbfSewsLMWmm7wQaz7YoxfPgZ3IvlNkg0klr5EKrz3TEbrSp2x4XSWsUbx/ti6ZBjXFzCAfs8e6KHbHJUrlUS15iNx0uclYu/tx6T2ujj57rMSh+OrR6HDDIf3ZTU4nJycPjkusFSsWBEXL14U7vX1yFksqRsSS+IhsSRvSCx9jiQ/7J6kBb2um/H0fTkMUV5cGoSGQ+fjkbD3j7q1GtU7amLffcWImhsWY9B6lhkeZeN8mk1/YIVHaSqcdCCxJB6ViKW34dg7fyz0uozEpIkTMdl4CAwmzMepCO5LGHULUwZzJ+5bdmL1lDNgZb2fnp6Kv3v0x7QpkzFlxgIsX3oBj576YK+lFqzdFd+/KN8TMBrQHaMmT8bUEZ3x77xNcPS0g3XPDrjKL+KVjusmOrBx80PAgU0w+q8Lxk6djMnT52Kp1R64hatn5IPUILH0eV7778Gwxh0wb7uyGmCvYDmnFnpaCvV+UqNxZIkuqhiZKS48pAZhyqB2GHfp/QSIL7FlyxZ+KP+3QmIp9yCxJJ6ciqWEwJvYcccXb5EM/yu34XCNt/4Ie3gXe64Hcj+l49Fha5hMOcrXN0KEG7bOm4gJE6fh6D2mj1Lgc9YRt24rzj8ifdxhd+QhP3I8NcwbOy748NPi3nKffcu5kzFpljWuOXji6hF/7pGpuL/LAmYLL+DhU1fctT8Nfref+hQ28ydh4qRlsHVUnANH+Ttj11V/fhr225Db2HnLi5dXqY9uYfO0yZgwaR9uuLpgn1MYYl/cxGUnO8htDQoSS58n4NIcdKrdH7sdleznYuwxclgjLLoiXLV+8wCzhjSE1grFhTQ8uYjufXSx0T+z6veXGTNmDA4fPiz89vWQWMo9SCyJh8SSvCGxJEoGgi8tRbW8+VCtVW8M6tcbBgYGfJZsPfXJCg2PT/VF/YEz4fXuhjjc3D4Njdp15h7TBZqdjXDC8934pS9Cq8Iph43mCgsL4wudqwMSS+JRhViK896N4cP749C71XrjsWn+VPRa5cN9KxNhZ1QdVdp0g6WwxMoLl50YNNxaMdoj4gzW7tsP36cPsGdtW6x3UWzXgyMTUHv8cf7nNwdmo+6wZXALC8LRFQMw+chTpMZ5Y0zX2lh9LQzRzvtgPHMqHJkkjvOAzYq1eJC9r67sILH0OSKwe3ht5CtQBZ0HDUafXopjg0Hvfjjl9dG64snBWDOtOrquef8+JoZ5YvHoLmjZlXuMVgP0mXUM4dn7mtOqcNkgKSkJwcHBapsqTWJJPDkVS8SPA4mlzxDng6kNfkXhsi3Qb2h/9BL6DYPHTIULfxErC2FnMXRQA8w58/6GsHunMLhnR3TmHtO1XRNMtvLgC9hnB1oVTjmsaHdISAjS09UzCp3EknhILMkbEkufIf5lKO57eMLlzk04ODi8i5d/8AfDUhkpMUEICH6BpA8GNrzFPTcn7jE38CDw4yPK5yGxpBzWcWBX7a2trYUW1UJiSTy5L5ZS4XNgLWaMtULwu5mgabi3ZRFG9DXD41Q2HW4u6nWYArfMt4XrpN62XoQm7TuifZOumLPLDa8TgnB0iwF2eCq2KzniJua3ag7NjkNgOnUFDJbsxB2u/5/Ida6n9dCB/tJlGG3QDFuvBPNTmW6fnIEe3PN15B4z2eoSonLPm/1QkFj6HEl47ucHT08X3Lrx/tjA9vXBrz+SGRlv8TLMH4EvPxyykB7zXPHYm054mQP/QWJJOV5eXnwh24cPszcK7FshsSQeEkvyhcTSZ0iNxhPve/Bwv4MbWfoNjndc8cmpXGosQoID8CL2wykRb0L9+Mc6Onsgm9cbeEgsKef06dMYPXo04uLUUziTxJJ4SCzJGxJLEoPEknLYdEF2EM2NWiPZgcSSeFQxYultUjKSEj+6mpSWhCTuROAtk03pbLWsj6empSAiLAxhEbFQPDIDb1MSkJL2vk5Z6puXCAuLRFxSGpLT0vA2LQXPfS/g2N4d2Lp9KSb2nA67e8IIuIy3eBPOPV941CcS+WeCxJL0ILGkHPaZZSurMsGkDkgsiYfEknwhsSQ9SCwpZ//+/ejatSuio9nkVdVDYkk8JJbkDYkliUFiSTlMLI0YMQJmZmZCi2ohsSQeVRXvVgvp0bi21whDhg7DsCFDsO+mepYm/5EgsSQ9SCwpx9nZGVpaWvD2FupaqRgSS+IhsSRfSCxJDxJLyjlw4AC6d+/OT4lTBySWxENiSd6QWJIYJJaUw6bCzZo1C5s2bRJaVAuJJfH80GKJUAqJJelBYkk5np6eGDRoEE2Fy4LcxFKE91nsWr8LYT/nugrfHRJL0oPEknJOnTqFkSNH0lS4LJBYInIbEksSg8SScljhvdDQULx8+VGhXBVBYkk8JJbkDYkl6UFiSTlsROuzZ8/4CxDqgMSSeFQmllJewWVlAzTpPweWnoopLempaUjJWqssOQVcE09qSjxev3qNOOGUKiMjDelvExET/QbxKYrp0mnJMfz+LiYui6nKSEHsm9eITkjh/sBbNgtbQUocd9/XSEhRslywjCGxJD1ILCmHTYELCgqi4t1ZILFE5DYkliQGiSXpQWJJPCSW5A2JJelBYkl6kFgSj6rEUtwzV1iMtsTRrVYwX3wCr7m2qLunYWa0H+F8Hb6n2DzQDNeeJSHltR+WG/dDuw7t0MF4A/wSUpHy0BqLxrZE006Dsf5mGCIeXsfEQXp8Xa52HY1wOohV1kvGtc3jodWuHbQMR2LO3HHwigXSUvyxZU4XdNBsi67D5uF22M957COxJD1ILEkPEkviIbEkb0gsSQwSS9KDxJJ4SCzJGxJL0oPEkvQgsSQeVYmlAEczTLwRB2Tcx9Zde+D0PB0Z4VexfHwrHAzimv2toDd7F4LjI3HMZBamrXDiH2e7oj+6HgxAqtdSNOvfHfvuJSIlLQZ2O47C0jaMv4/djq7QO/YQyQ/3YviUWbjgH4V7x+agrW53eCSlw32jLvptu8TdMw0nFo3BaJNDiHm/RsRPA4kl6UFiSXqQWBIPiSV5Q2JJYpBYyh4JCQlqm+pAYkk8JJbkDYkl6UFiSTlpaWl8DQ32rzogsSQe1YilBJwdWRVdDMdj1uxxaNt8ILZfieTaX2DVKkMMsw+G/9oRMDvkxJ0EhcJ8fEfU7zEOc+fMhVEvPTQYdh3B95Zh4IrpcH6leEbE+sF2wwLuezUTg/poo9v5+wiwHolls9eC3SX96WlsntEfLilpONWlATrpDefuOxfjutdGj/GLEfATLh1KYkl6kFhSTkpKCn9syMhQjw0msSQeEkvyhsSSxCCxpJzk5GSsXr2aX+FBHZBYEg+JJXlDYkl6kFhSDivaPWPGDL7zqw5ILIlHFWIpMWA/eumNwoLVG2FhYYlNc0egx6aziOBu8zmwG0snm2LZ9B2wd44B0p5i+cJe0Jm5Blu2bMG2HbthZ/8coa6LMMdiIe7Hcg9Ke44D6yeg55il2LJ5EyaP6ILuF3zxZMdYLJmrEEsZj09gw9T+cElOwZnuA2A0fhmsuefbyj3fiVu+yFqW6WeBxJL0ILGkHHt7e8yfP5+/MK0OSCyJh8SSvCGxJDFILCmHHRSGDBkCExMToUW1kFgSD4kleUNiSXqQWFIO+zy2bduWXx1OHZBYEk/ui6W3uL6kE3qvOoV3ZbNjr6FjqynY9zAFGWGXMb5eMfxjtBXBbBRR+hucWrcE00zOIyImBhd3jsOSswF46TwXE1bO5Gsm4a0flkwdhCHbfBAT+wwb9DugzXYfpAadgNHEydjr+AAO+2egQ1d9eCSk44GNEQZYH8HrmGjYW83BBuuzUM/C5dKCxJL0ILGkHBsbG+jp6fFFvNUBiSXxkFiSNySWJAaJJeWwVX+MjIywYsUKoUW1kFgSD4kleUNiSXqQWFKOs7MztLW14e3tLbSoFhJL4sl9sRQKm6mLcejaU+F3RiROjhkB82N+3M+vYD1nKqZscXonntLjn8Fi9gh05D4PXbqvg3tsChJ8t2LDwc0I4FccT0fQha0Y3r4jtDuZYtuOHZi414N/7LPzazB8SF8MWDITcwYNwF0mohCGo8v6QEtbC51GzsH1Z7H4CQcskViSICSWlMNmOfTo0QMxMerRwSSWxENiSd6QWJIYJJaUw8TSuHHjsHbtWqFFtZBYEg+JJXlDYkl6kFhSjpubG7p37662Ti2JJfGoqni3Okh95YHT+9Zj3do1mD/GEAsWnccL4TaCxJIUIbGknKNHj6Jfv36IjeUtscohsSQeEkvyhsSSxCCxpBxWlJVNc/D39xdaVAuJJfGQWJI3JJakB4kl5bDPpJOTk9quSpNYEs+PLJbeRtzG3o0LsXDhQphb7kDIu7l3BIPEkvQgsaSckJAQ/pwmNVU9X2gSS+IhsSRvSCxJDBJL0oPEknhILMkbEkvSg8SS9CCxJJ4fWSwRX4bEkvQgsSQ9SCyJh8SSvCGxJDFILEkPEkviIbEkb0gsSQ8SS9KDxJJ4SCzJFxJL0oPEkvQgsSQeEkvyhsSSxCCxlD3S09ORkZEh/KZaSCyJh8SSvCGxJD1ILGUPdnxQFySWxENiSb6QWJIeJJaUw/oM6jw2kFgSD4kleUNiSWKQWFIOe2/YsqF2dnZCi2ohsSQeEkvyhsSS9CCxpJxnz55hw4YNCA0NFVpUC4kl8ZBYki8klqQHiSXluLi4wNraGklJ6jlnJbEkHhJL8obEksQgsaSchIQEDB48GCYmJkKLaiGxJB4SS/KGxJL0ILGkHPZ5bNOmDb/AgzogsSQeEkvyhcSS9CCxpJy9e/dCV1cX0dHRQotqIbEkHhJL8obEksQgsaScxMREjBw5Eubm5kKLaiGxJB4SS/KGxJL0ILGkHGdnZ+jo6MDb21toUS0klsRDYkm+kFiSHiSWlHPw4EH07NlTbSuGklgSD4kleUNiSWKQWFIOE0ujRo0isZQFEktEbkNiSXqQWFIOm+7AxJKPj4/QolpILImHxJJ8IbEkPUgsKYfE0qeQWCJyGxJLEoPEknJSU1Nx/vx53L6d/Z3nt0BiSTwkluQNiSXpQWJJOWFhYTh06BAiIiKEFtVCYkk8JJbkC4kl6UFiSTkPHjzA8ePHkZKSIrSoFhJL4iGxJG9ILEkMEkvSg8SSeEgsyRsSS9KDxJL0ILEkHhJL8oXEkvQgsSQ9SCyJh8SSvCGxJDHExBJbHpMVrM4JJJZyDxJL4iGxJG9ILEkPMbGUnJyc4wsRJJZyDxJL4iGxJF9ILEkPMbHEykbkdHl9Eku5B4kl8ZBYkjckliTGx2KJde5q1KiB0aNH879nFxJLuQeJJfGQWJI3JJakx8diiXUkqlWrhgsXLggt2YPEUu5BYkk8JJbkC4kl6cHE0uHDh4XfgIULF6JBgwZ4/Pix0JI9SCzlHiSWxENiSd6QWJIYTCx16NCB/5nVimBSqXHjxoiKiuLbsovcayxdvnyZL9KqDkgsiYfEkrwhsSQ9soolJpXy5MmDFStW5LhmhJzFEjuGnjhxAi9fvhRaVAuJJfGQWJIvJJakBxNLJ0+e5H9evHgxSpcujVOnTiEtLY1vyy5yFkt+fn44ffo01VjKAoklIrchsSQxmExiqxaEhITwQklTUxNxcXHCrdlHzmKJDe8dNmwYli9fLrSoFhJL4iGxJG9ILEmPdevWYfXq1bh48SI0NDR40fQ1yFkssc9s+/bt4eXlJbSoFhJL4iGxJF9ILEmPESNG4NKlS/zxoUCBAjkexZqJnMXSvn370KVLF0RHRwstqoXEknhILMkbEksSg0mk+vXr80NY2cilr33f5S6WRo0aBXNzc6FFtZBYEg+JJXlDYkl67Nmzhz82FCtWDGvXrhVac46cxRIbyaqjowMfHx+hRbWQWBIPiSX5QmJJekycOBHNmzfHL7/8Ant7e6E158hZLB08eBD6+vqIiYkRWlQLiSXxkFiSNySWJAYbvs+uRLdo0YLvtH0tchdL7OqMmZmZ0KJaSCyJh8SSvCGxJD22bNnCHx++RSox5CyWnJ2doaWlBW9vb6FFtZBYEg+JJflCYkl6GBoa8seGb5FKDDmLpQMHDqB79+4klrJAYonIbUgsSYiIiAhUr14dbdu2zfEqcB8jZ7HE5kfv3LkT586dE1pUC4kl8ZBYkjcklqQFq6lUsmRJWFpaCi1fj5zFEuv0sukgwcHBQotqIbEkHhJL8oXEkrRYsmQJKlSogCtXrggtX4+cxRI7V7GwsEBSknrOWUksiYfEkrwhsSQRQkNDUbduXbRs2RLx8d9+4i1nsaRuSCyJh8SSvCGxJB2OHTuWKyOVMpGzWFI3JJbEQ2JJvpBYkg4LFixA8eLFYWdnJ7R8G3IWS+qGxJJ4SCzJGxJLEoCtYtOkSRO+plJuDdEksZR7kFgSD4kleUNiSRqwkUpMKrHC3bkFiaXcg8SSeEgsyRcSS9KASSV2bMgtqcQgsZR7kFgSD4kleUNi6TsTGRmJOnXq8NPfWEdOjL59+2Lq1KnCb9mDxFLuQWJJPCSW5A2Jpe/PoUOH+GKsbGqXGG5ubtDT08vxFAgSS7kHiSXxkFiSLySWvj8LFy7kpdLn9v379+9H586d+f+HnEBiKfcgsSQeEkvyhsTSdyQ9PR21a9fmRyuJLX/J5gH36NGDr6vBOhA5Qc5iib1vrDDr48ePhRbVQmJJPCSW5A2Jpe8LWzqaTXH43EglDw8PlC5dGoMGDeIvUOQEOYsldq7CPrexsbFCi2ohsSQeEkvyhcTS94WtiMwuOHxupBJb/Yz1G9gCNzmt1ypnsfT8+XO4uroiNTVVaFEtJJbEQ2JJ3pBY+o6wItTGxsZ85+xjmFTq3bs3/v77bwQEBAit2UfOYomtCjd27FisWrVKaFEtJJbEQ2JJ3pBY+r6wToOpqanw24cwsV6gQAF+dcyvQc5iiXUc2JV6dXVqSSyJh8SSfCGx9H1hBagPHz4s/PYhbOWz/PnzY/369UJLzpCzWGLvGetX0apw7yGxROQ2JJYkCBuR069fP1StWhV+fn5Ca86Qu1gaOXIkVqxYIbSoFhJL4iGxJG9ILEkTFxcXFCtWDMOGDRNaco6cxZKzszO0tbV5+aYOSCyJh8SSfCGxJE0y6/Ft3LhRaMk5chZLbCQXmwVCYuk9JJaI3IbEkgQxMDBA+fLl8fDhQ6El58hdLLEr9WyYrzogsSQeEkvyhsSS9HB3d8cff/yBUaNGCS1fh9zFUseOHUksZYHEEpGbkFiSHqweH5NKGzZsEFq+DjmLJTaaq3v37iSWskBiichtSCxJiLS0NOjr66NgwYLfXD9IzmIpOTmZn2POihOqAxJL4iGxJG9ILEkLVlPpt99+w/Dhw/lRrd+CnMWSr68vv9iFumrwkVgSD4kl+UJiSVowYVKoUKGvnv6WFTmLJVbofM6cOTmuO/W1kFgSD4kleUNiSSKwmkps9bdSpUqhUaNGQuvXI2exlJGRwb9frEaVOiCxJB4SS/KGxJJ08PLywu+//84XZM2NzoOcxRK7QMM6Dt8q37ILiSXxkFiSLySWpAOb3sX6DSVKlICTk5PQ+vXIWSy9ffuWn/HA+hDqgMSSeEgsyRsSSxKACRImlapXr84P4+/WrRu/A/wW5CyW1A2JJfGQWJI3JJakARupxK5Gz5w5E5s3b8bcuXOFW74eOYsldUNiSTwkluQLiSVpkDn9bceOHZg8eTJfY+lbkbNYUjcklsRDYknekFj6zjBz3qtXL371N39/f36aV4cOHUgsSQgSS+IhsSRvSCx9f9iFhrJly74r1G1lZcUP5f9WSCzlHiSWxENiSb6QWPr+sBXOshbqZnVHSSxJCxJL4iGxJG9ILKmKYEeMHtKXX4Fgkul2vEgV2j+C3c46Dpmrvz1//pwvPEpi6fMwGRcaGoqXL18KLaqFxJJ4SCzJGxJLqiINbic3oDu37+/RvRt2Xn8mtH8IW/2tYsWKGDNmjNACrFu3jsSSEthUh8DAQP4ijTogsSQeEkvyhcSSqniNg+tn8f2CXv0NcdlfvB+wb98+vhZr1mnRrPYeiaUvEx0djaCgILVNkyaxJB4SS/KGxJIKSAt3wBD9oZi87SKcnC5gRv/eGLbxIj4uF8dOfNu3b48HDx4ILcCLFy9ILCmB1Vdi00I2bdoktKgWEkviIbEkb0gsqYJ0eJ1Yg5bdZuKwkxOcjq5CB92ROOwfLdz+HtZJGDx4MFJT31+VYB0JEktfxtPTEwMHDvymVVVzAokl8ZBYki8kllRA+iscNJ+G9sPWwIE7NpxZNxlt+iyEa+Kn9YDYdGgTExPhNwUklpRz6tQpGBkZIS4uTmhRLSSWxENiSd6QWFIB9y37ocWIhfAT+gOJ3hugOXo8TgV8KIvYyJuPBRKJJeWwK9LsIGpqaiq0qBYSS+IhsSRvSCypgOTHWNuvDvrtf38x4eKmHmi93A4fj69hQunjIqMklpTDPrNsOrm3t7fQolpILImHxJJ8IbGU+6QEnMLITk2x2FmQHqkhMJ+ng4H7/PGxWhJbuIbEknLYStJdu3ZFTEyM0KJaSCyJh8SSvCGxlOvE4cTw3jBZfu79CKVkTwxua4yFJ5Uvf0xiSTlMLLH55GZmZkKLaiGxJB4SS/KGxFLu8zbiKhY27oqz/u9HIYVd2ox6zVbAOxu7fBJLymF1qbS0tEgsZYHEEpGbkFjKfUKvWmNam1HweHeFIRkXzRehee/9yE7vi8SScg4cOIDu3buTWMoCiSUityGxlOs8x+ZB47DU8g7eXVOI98Sg9gaYul/5QZbEknLYVLjZs2fD2tpaaFEtJJbEQ2JJ3pBYyn2SHp/DmOZTYR/2XiyFXNiAWs0m4VY2znVJLCnHy8sLhoaGNBUuCySWiNyExFLuE3DaCsN1zaGotspIwgXzKWigv47rVSiHxJJyTp8+jVGjRtFUuCyQWCJyGxJLuU4YtgwyxpKNTu+nNsR7YFD7Xph2QPlBlpl0HR0d4bdvo56lN4otdUY5U1e1Jd88J9j6xQpboDrY+8QEkzp48Codxbn3scxy8desipRe5oL/mbniRTZfomdkKn5ZfBdl1biNpbhtrGDuhqhvc6CERCGxlPskPTmHsc0n48rz918aJpZqc21O2RBLrK7cwoULhd++nqCXd2B2oCHWHWuvtqw+3AJbz/YUtkC1sM+uurjhYwnT/fVFX7Oqwv7vztyZK2yBcuw9V3+HbWyACy5LhS0g5ASJpdwn4MwmjNA1w3sdnimW1mdLLDFhwsTJt3JngwtMK6zB+tqb1BbzyutwwuissAWqIy0tjT9nURdHBtti5Z/rRV+zqmJafg3ctnoKW6Ccg32OYuXfG0SfS1Vh2+i1l/YNcoXEUq4TiV2DRsB03c33YinJB4atB2PGwfd1NRisaLejo+MHsbW1RbVq1XD9+vVPbstJ7B1uoOzITdDosx4a/TeoLz3XYN72U6LblFu5desWv2IS6/SK3Z7b2Xr8ouJ97CfyelWVftzfG7ABh87ai27Tx7E6YgeN3uvUvo35Blng2IXsbePPlmfPxFf7+lEgsZT7JAddwJTGo3A1JE1oAcIubkGdRjNxJ8tAHibN2X7u48/U6NGjYWBg8El7TmNzdC0GTPsfhs3+W20xnPkHxi6si6vXL4tuU27l9u3bcHV1hZOTk+jtuZ2V1iPRf2o50desqrD/uwVre4huj1iWWxl+h20sh8Xr+4huD8URCQkfL+fy40BiKfd5ct4Kxh0WZhmxlIxL5nPRqLsVss4BiIqKEv08tWvXDvPnzxe9LSdZO3w9+ucbguGlRqstgwoOw9w2C0W3JzfDzlXYsUHs2KqKzGw+D4MLDRd9zapK/7xDYDHWSnR7xDK94SwMLqL+bbSavFl0e372sL6tulYtVBUklnKdNNycoYvhs3chSmhB9AXoG4yHpeOHV1FZjaCePXt+En19fdH2nIY9j8F3iL7ItvzoEXud6ojYtoiFvedij1dHxLaH0hM2NjbCN/3HhMRS7pMe5wazdvWx+u57i/Tk3GzU67cHL4TfGeHh4ejVq9cnnym2T8+d44Pieb5HxLfnx43Ya1RXxLZHLGKPVVfEtofSE8HBwcK3/ceDxFLuE+22ExPa6+BkhNCAOBxfPQodZjq8L6vBwY7JYp+n3Pq+8c9j8OF3WF0R254fOWKvUeUR/u/EtkcsnzxeHcnhNv5MGTly5DeXwvnekFhSAVFOa1G9Y3vY3FOMWXLYMBqtZ5nB/8e9QEUQxE8GiSUVkBaDo0t1UWXEcsWFh9RATB7YDuMvq6ceEEEQxLdCYkkFRPti9tBG6GgmTAl7bIduvXVh6a+eekAEQRC5AYkllRAPx50z0KhdJ+jrd4Zml5E46aW+eb0EQRDfCokl1ZD4wgtLxnRFiy760Neqj76zjyMiezX6CYIgvjskllRD2P3TMNTviE76+ujStgmmWHu+L6lBEATxA0BiSWW8xX33O7hxwxG+QapdJY0gCCK3IbGkOtJjw+B08wZu3LqDKOo5EATxA0FiSXW8ee4Pxxs34OTqCVpvlyCIHw0SSwRBEMQnkFgiCIIgPobEEkEQBCEGiSWCIAjiE0gsEQRBEB9DYokgCIIQg8QSQRAE8QkklgiCIIiPIbFEEARBiEFiiSB+YjIyMoSfCOJDSCwRxE9MRjro6ECIQWKJIH5iuGMDQXwOEksE8ZMS4mCBQYOG4aAvVQ8mPoXEEkH8pKRG4viy/hgwbwdC3gptBCFAYokgfk4yYr2xyrgrjLc6gg4NhBgklgjipyQD3sfGo1weDdQZuAnPyC0RH0FiiSB+UuIfwXTg39DQ+BPTjj0WGglCAYklgvg5SQ25jD71C0KjVHvs8kwUWgniPSSWiI9IQJD/Q4S+oh3Gt5Ia9QBXz9rB83mK0CI1XuPo1BYokK8SRu5zRarQShAMEkvEx6RHB8PPPxAxqTRJ6ttIx3NPe5y3d8fLNKFJYqQEnUW//4oif7VuOCPZYxjxPSCxRHxM3IsA+D8NR5LwO/G1xML3xnlcdn4q2ffypcNK1P1VA390m4eH1FUkPoLEEvGOVz62mNmrLerVrAGD+QcRRn2Hryba6ziGN6uK0r8Uw98txuL0g1jhFqmQglCfOzhiOQc1imsgT4V2sHGPFm4jCBJLRFbicHP3fHRuWQ816upgnX2w0E7knFhct5qKRn+VRtHSf6L7zEMIlZpcig2F562zWDS4OTQ0NFCrzzo8oR4jIUBiiXhH4jMcMhmB1o1qolYHI9j6k4T+alKeYtdUA1T9X1GU+KMhpmy9hQThJqmQ/MIXt+32Y0Sr37ljQz70XnYZMcJtBMEgsURwZCD0ykb0qFcVHUbOx7Z9e2F73RfPo94ggYax5IB0JMdHIDj0LtYZtELH/nOwZFpXlOJOzEt1Xikds58ejytrDFGnRk0MmLwIcwa0RDFuG8tpL8G9eOE+xE8PiSWCJ+01bOf1QJ0GmpiwehP2HDiFu77P8So6HhIdbCNN0pIRG/McHuct0L9hcwybb46R7UtwJ+f/w9Bt7pIplJ0S5oT5XaujSquemD9/NvTrFue2sSwMN93mjnAEQWKJUJD++h7W9GuCmu36Y+m27dhz/CoeBkXiTRzJpZyQnhKHNzFBuLZxInSadMH0pQug97cGNH5tgzU3Xwj3+t5k4KWrDQY2qYK63UZh2awxaFk+L/IUboZV1+lCE/EeEksEt1cLhmnv6ijefgIcHz7CA4cDWDiiLf787Q90HLMFj6Op+5A94nDOtDP+rFIRjVqvhS/fUwjHoUlt+Ku+nU0vQgqljDKe2kKzSlGUGr4NLxOSkZochmNz2yOvRh50M70MOiUgGCSWCEaaz17UqVQOPVZfxBM/b5zbswi9W/yF/1Vth6UHvZBEI1uzRUbYNUzqVAZlyrfBVNPbfFuK/xn0/6sANP5og92SGDGaDo8tA6FRrBomnA5AUnIK4p6eg1G9X6DxT3vs85DayFvie0BiiWA8OTodxcvXwIJT9/H4wS3sXT0W7f77DZWbD8TB2+F04SGbRN3djG5Ni+H33/tj8/kQvi34ymo0+EUDRdqMxd0ICbyT6ZGwGV8fGpW6YM+9aKSkpCDIcT1als6PEu3GwzWCTgQIBSSWfmLeJiUIV0mjsMm4ATQKlkHVCsV4CVKsakt0bFETRfOXwJRj/vy9COX4n56Lqtz7V6DmONzNnDoQ5YxJLcpAo0B9LLsS8t1rGaV7b8a/fxTG7zPOCS0cr66ibwWug1OkIVZdDqITAoLE0k9NChLfCuNTgo+jfZWCKFThL1QqoMEdH0qgZouOaPbPLyhTvw+uRijuRighNRB7h9fg3r9f0Wn5lXcr6jy7sBT//qqBP7UWw/nl955vlgp7s/bQKNMYJs5xQhvw8MgUlOWOa1X1TOARRXPifnZILP3EpCa8u5gQdnUJKhbPg9//rsyPzNco8ieatW2PGmU0UGvACjylGQ/ZIi38Fma3KMsdG6pizvlnQmssrq3tixLc+9pi0iGEfu8rONzxa9XAitCoaohLL4U2xOHELC3k18iPdlOPIjyF5BJBYumnJPHZDayc0A+ddbRhYGSCM55vuLZrWGs8HANHTMLyTYdx80kCYm6uQ4MyZTH+2CPhkcTHhDodwqKRRhg1di6OebzmWmJxfq4ud4AoiK5L7LjdroJoZws0KZMHDYz34pXQpi5eelyAmfFojJ1jibthXEOcMwbXKYk8FTpi36PMLeQOGnXqomiRPGg57QDNmSZILP2UpODeWUsM0+8E7a76mGx+Ek+TEuF3ejVGDxiMMbOXYvvJWwhOSMLZiU1Qpk4/XFP3Du1HIT0SVzYvxpjhRpiw8ggeJ3NN4Xcwomlx5K/YFrvdIoX7xeP8glYoXrAKll0LVbSpjTe4s2cVjMcaY8k+RT2PQLsFqKhRGHXHWOO5YL9eOtigc75C0KjYCOscnysaiZ8WEks/IekRuLx5Hvp00YKu/iCs2HsbsamRuG45HYb9h2Dq0nU4fNUXsdFPsKx9OfzbxxxBtB69OK8fYN/SyTAaMRKLbLj3kWt65boDTStroGyDsbgdIbxxsQEw16+IAn90gW2QmucSxD/FqZWzMcZ4IjbbP+EaknFhRU8U0fgfellefzezwW3lHNTOq4G8DfrjYhj9hxMklmQNc8cZqR9WRYgPuojJTSvj72a9MWvhNLThdmS//tUZO5xZcZ00vHrqiUu2Drh1ejOGt/oP9fuZ494bGr/yKYlw3jMPLSuXQ8VylfCLhgbKdByHO1HcTcnemKNZGBqF68DMPlBxd+7+/jcv4I7/c7VONXv76DyMWv7Gj0JjqTFwFXy5Dk7w4fFc50EDJWv3h/X+07BaNBANm0+GzQ0HeD+NeHc1nfh5IbEkb9I+WdktDZ4HpqH575WgOWIOZhlpo2yBX/Fff2sEcYeRjMQ38HG4gWsXr+LYmrFoWL0Bxm65S6sAiRHtjfVDNPF3yd9QsUJJbt9bDAYbHPhj8ssby9C0CNeB0F4Ej1eKY2tqhB8cr9oj4LV6J0t77Z2Af4rmVxwfCvyBSQe9uI0JwcZ+1aCR9xfojF6H40d3wbCzHvSNN8PB0wMhb6QwoZv4npBYkjdpmaNV3/ESZ+Z3Q9XydTBg5hIYd62GAgV+Q+clV/lzxeTYUDiduwpH+/OwmtgZVerqweLqc6rJJkKC/3lMbFcbf5Quj/Jl8kGj6J+Yf5H1E9Jw17oXymnkRZNJhxEuHJ5j/e/A4dZdhCeq8d1Mj8LJBXoom1fRb9D4vS223I1GWvhVjGhaFBq//oXRJntw3GYFOjTpjkmrDuPuvYd4lUT/4wSJJVkT7HICJvMP4f31xXS4bB2I/BVbYf9j7tc4f6wZ2RTFq3TFluvhXEMMLq7ohZp/VUGN6rWhO24DPKNIMYjxxn0LWufLj45zLuD1mwjsHFWd3wHrzbDlr/omuW5Bq0IaKNx4LG6Fq1/MJYc/hN35zZjfZxwmTtwGn8B72DaxAfJqFEG/VTe5e6TimsU4VC9dGmV/r4iKfzTFvCMPFQ8mCA4SSzIm7SVOrlmLbScf8L/y57ApvpikXREV+m/k92ERrtvQsW4l1OizHv5JwNsIe8zUro1//66G6o20MNvmLuI/dlMERwouz2uPEvkbY7NbFCJ9DkDnT+7kPF8zWN9m16aTcXFxN+Rhxwuzy+oXcxkpCHM/hZ026zGm+VCsO+uDZ3d2o0s1bhtL62C/H3efaGcs6NUIZUuXQfk//kCtdhNhL5UassR3h8SSjEn2g/WcNTjnw66SCseGkNNoXbUsOq5y4n5Jgc+RmahS6R90mXsWcdw9Ilw3o3fd/1C1SjXUbj8I1tcDv3vJB0mSHowNen+g5F9D4fAyGkG2s1E+jwby/Tkcl1kXDAFY07MK15f4DbNOPVa89+rkbRx8HfbAYs1yGLU2xlGPZ/CxnYd/CmugePNpcOEOVok+BzG4yZ8oXeZ/qFjpD2gOt0QA+SQiCySWZEsGPLcNRYGi1WA0fwkWmm3Bg+cxcFivD40KLWCyexeWGXWD3kgTnHH3gO2GnTh3OxBJiZG45+qG+09f0KiVL/Dk/CroNhmNc8GJeHrBHEO76KOXbj0ULFAXc+yC+Ptct56IzgaLcOOZ+hcMfXFjE+qU4ToKhdrA2lEouPryDma2LAmNYq2x2lUx2e1NgDNOnjgBp4cv1X8QIyQNiSUZk/gAM3X+ROF6fbFizQIs2+WClHh3DG1VHuV6TMeRnUvQS6szxq0/C+db9thpegwBiQl4FfIIrs5eCI2hcUqfJwK7jPqg58RjiE4Jwq6pAzCoTy/UqVQaxZuNxx02+zjaFfMNDWC8/DxeqX3HG4FDM/WQT4PrLLRc++7C09Oz8/FvXg2U6rIMAexaSFo07t06i2PnryOQTv+ILJBYkjHPTkGrSmlU6zIBK1ctwubzQUh/dgh1//wfWk3dgENrjKGl1QdLjzvB6dQJ7LK6hqi0RDz3uwdXj4eIojo7nyfFHXM6dMGE7d5Ii3TC4v7dYNi3KyoWLobaw625PTOQ/OAQhnXrD/NDPuqXc9EPMLfTX9DQyIfmYy4Ijcm4ubIbCnNtzebagl/cOjYEty4ex6nrHnhNq/0QH0FiSca8vG2Jpr8ohjLW0J4Hr/BYvLxliYYFWVsFDFx3hZ+WFXNxLkpo/IuZx6l2wud4G+aGw5ZmWLPRBneDEpCW+AZRUcmIcFgFrWZa2OwdgRTfbWjF3u9Kmth4W/FeZqjR5GfEh+GBlw+e8x4rBudX6KCkRhHoLrB7d1X8+c2NaFxWA7/UGwKHYJrSQHweEkty5jWOzdTiR81oaJTHyPU3kJgRi2MTWvFteWvoY6+7Qj5v6/wf8peeBA/+jJL4lBQ8djyCjWZm2HbiFiLfAlHPXyI9OQRHZnZGi35L8SgpHY5L6/PH4n8GrIHnKyBVzQNZo5754v6jYH40WtoLB4xo/Cs0CjSGtTubBs94BduZ7fht1OM6EO/qsxLER5BYkjHJD7CElwsayFeyMVZeeIj0t4FY3I4Vl9ZAxU4zoDi99ceIcqXwl85uqsn5OdKj4HJqK9aYrcbh635IRhpeBHN96Wg3LDFojm4Lj+NV+hts0s/LvbeFoGtyBmGp3LFBrUYpGcG+3vALfsVPXYzytEbTUhooUX04rmcuzBHrh2WdKkGj0G+Ysd9HreU8iB8PEksyJsHvGAwqFuIPBvWGblcU4kwJx6EJrVGY60xojVyMTRvM0KPhX/hHazbu0LQ3UZKCrmF6i8r8+8hSoVlv7PNmo4BCMUfnD+Rvtxps0PCTI+YY0akLJiyxwGkPflyrmniLe7Zr0L9tI1T7pypa9F0GF1YXNtYT89r9AY2SNbDeMfMIkYArq4ahq8EE3AimUQfE5yGxJGfY6l+G+IPt0wr8i9nHFaMsEx8dRp+qxZC3YgvMWb0RK5cMx3+/VUaf9Q5IpAvRImTAa+9cNPstj+L4kP83dJy2BcFp3C0PNqFisd9hsJOt8hOJPUZd0W/YBMyxPI2H6hymFOeHfXMGoXmdaqhWqynGbrgGppJeXlmCGnk1UElnLnwy13B45YY5+u0xyvwM1+ER2gjiI0gsyZkwWA9ohl+5/VnhinrY460Qz2F2C1G/qAbK1e+DtRaWWDBGFxUrNMIiYYQ+8TFvcH5eb1QqpOg3aJSpgRFWV/lb/A4YoWCRhljtye1kY72xvEdbGE6dh5UHnRCuxuu9iYHXYW6og3rV/kXNRp2x6hxbqOktXC16oahGAbSffogfRcWI9jyIwZ01sezYPdAlaeJLkFiSG6mv4et6E5cvOSPwZTSCH7hg8wRN5MlTDIM3CZ3E9BDsndUV//ulOMqVK4fmgxfAMVSYLkW84218JDzPnsDquQNQR3caLrq64/JmY1TgDhKl2kyCa0wUdo9qiXwFSuKvqtVRpV53bLjwTIVL9afideh93Lzll2WaYhruHZ2J2pX+Qqcxq7FhSkcU5Lav+TRbfqWJ6DvWaFROA4VqjcXV4ETFdLekaEQnkFQivgyJJfmR+CYAjpeuwMnjCV4+D8Oj63vQ+9+CyPdPN5x4qLgOGe9zFMNaV0TxEmVR7p86MN50EVF0ifJDMtIQGXAPTkct0LWTHgYvPwI39ytYPrA214nIjwGWNxHxxA7dKv2KgqUqoXqt/9Cg92r4qnAhjLS30bjv6gwf//fL9GXE+2PjqKb47W8tzFq5HqObF4DGL42w9ibrLqTg9Py23PbmQ5d5pxGZrDBJb2NeIp6kEvEFSCzJjXS8CvGG/bmr8HzyAhHPAuF8xAT1C+ZBeb358IpW3Ovx2RVo/28JlCpdDpUaaGHlufuKqVHEe1KT8MzFCZf2LkCjlt2w+PBNuDnawLBxcWgUrghTh2A8vbwKtQsUQokK/6BW9RroMuMEhLdYJaQkhsHZkesTRr5XQqlBVzCu4z/4q8lQrFqzENrlNZC3miEus9FoGcEw61MRGvn+xsyDnkhmh62MdCS8iSKpRCiFxJKMSHrpihVDW6BChd9RulgxNB5hCb7e5osbMGpQBBr528Lazg33HtxDQPhrRIWGIPDZcyRQlT1RQuxXoMmv+aBRvCqG2QtLQyMJdmadUFDjNwzffh9vwx0xv09TVK+pB9Mj7iouxPoC1gProtj/OmKXh1C3KeM+5v77G6r23ModmNJwf8ck1CrDdR4K1oHJGcXS1Xc2GKBEvuLos+42FVQksg2JJTmRgmdXN6Bbw4oo93tZFCvVEHPOBPC3PDoxDb9paKBW1xVweuALb7+niIyORijXuQgNf0Mr+4jx9iUOTWuF4uxKdKfZuJ1ZRo87HoxtVRR5/jTElaA4PD5tCp06NdCy+3zYB2ZOOVMN0Q8PQ7dsITTou5EfMcV4cWkZamn8icnnwoHkEFgOrINfiuTH/zpMgye78pDijQXtSuGXP3ri6L3MYUsE8WVILMmI9Gjc2jkZTf4th3LlSqPYfz1hE8DOFN/Cbpkud66bH/qzj8DL9z58nrzgjvmRCHwSiMjX6q8d+kMQ4YVFnf/gL/D+MvUAPzqU8dp9G1qVz4NimqsQGPcG9utHolHN6ug5fit8VfxWPjq9ANWK/gL9pfbvxJDzsl74LX972ARxh4bQq5jQ5n/IV6AAmo3dzV+UTgs4DINKRVGqzQJ4RtFZAJF9SCz9iGSkI+l1EF5msQTpsf4w79kAvzfojXXHTsC0b0WwObvDrNz5USqh9ivRorRiSGah8m1hcVux4gPxKW8TMne9L7DfqAH3nv2KzqtvvxuJlBZ8Eh01CqPNkP1Q96n4E7tFqJyfzXNfgHv8VzIER2eZ4aBDALxtl6CL5nDsPLgT3aoWQdm/e+GIL9ehSHyMo7uOwD2YZsIT2YfE0g9K0itERUd9ILlfOlij3V9/ot24lThwcgP0ymmgYM2euBjIhiJFwXZ6C/zCJIlGHlTrtRKPaVb0Z8hAUoLiJDvGzxb9KhWGxp9dcejh+zfMaWl/lNKogrUOmRcj1ERiCLaPq4d8Gv/DoK2u/KjWl27nsXbyZniFPML2SQYYMN4S+zeOxm8FikBr/C485Q4JYR6XYXPIAa9UN5iKkBkkln5Q4p4jPE4Yuc6TDO9tk1ClfA0MWb0Nh7dMQNV83PmlzmI8Y0ORXvtgRdff+X5DHo3i0J5/lq/RRoiQkYoUYWTv4wvLUe8X7njachbuvZsMEo2t2vVRUqMr7NRZKYMj9YULJrUvDo0iDbHihuK45Ht4J9YsO42ApzcwS78zpq7cA4vpmiigUQkjrB3xKjUNnnYncOySD41SInIEiaUfkZQQ7J/SGcab3ZDIneOmpb5FtPtmVMtTASPOvuZOMH2xYmArVKpQCAV+64q9D9ieLRX3jizHsKEjsHjnFbygqQ2fkBHhhi0Lh6O7XncMmm4Nbzaj4M1djG5aEgXLNMWK8768XHpyZhb+ZCfva1yyTElTF3G4vEgHhTS4jsHSc+D+t3lSfA+i439NMPmYomj4saG/cCcDBdBuvi3om0t8DSSWfkzi3LdjbF9DHLyfhPRktodKgO24NsjzhyHucjuwl7e3oVeTSihZvCDqDNiJMLZTi3uEXXNGYuiYmTjmFpSl40Fk8uzGTkwcaICuXfph8UF3fvTnszNz8XdRDVTTmY87Ydx7nRIK6wG1UKBcT5wKUP8kkZSwGxhXtxw0yjbDJvf3U+JumfXHn03GwZVt0rMD6FuR1fxoh41OVKKbyDkkln5MAo/PwIBhi+ESxfUI+AuogVjcrBJKdbHkhZHbjploU7088ub7H7qZOfFFmhMDr8Jk1FCMmroWjoF0cfJT4nD3iCkGG3RHD4Mx2HaTzRSIweXl3VFEozDaTtyDp+wqT4QjxtUug7L1FuDhd6hEEeW2FW2La6Bg7eG4Fp45AuklNg9qjRp9rfl+QvQ5Y1Rnizs1GInLwXQWQHwdJJZ+RN76Y7lmCRQpXQ1tNbUweO0xPAt5BLtLTngc5IHVhjroO+Mwbl1ejyZ5NVCi9UTugKAY3pSa+pPvLDLSEBfsC9+AFx9Y+ORnVzClc01UrNkI2rr1UJAVrlt8gj/YvnQ0QxOu85C/bDV07NIZzf4tj4aGq+HzRr0Ty9LShINBkh/mdi0PjV9rY8VlxXQ33x0jkUejIkZvssPFgyborTMcWy7dgNeTyO8gvwg5QGLpxyTScTWaF8mDP+ppon2Xfth8JwCB7tdw/q4/Hl2zRq82+lh/3h37+BXAikN/5SVhVZ8MFdaH+zFIf5uM5w888PiD4tpp8D62AE3+qYjaHfXQ4t+C0ChRAxYuTOvH4cC0psivoYE/G7RDF+3mqPRnPUzY6wphYJN64I5r6cImv7y+BtVKaKBo69nw5P9jH2Neq8rQqDQQJ6+fw5rxgzF0nDnO3vZGyBu6Fk3kHBJLPyYemweiokYR1GzREZoDJ+Pi4zDcu3EJNx88g9OO6eioOR7HXe5gkR53flngLyw46at4YIZ6z3WlSGrcKzy55y2suiyQGoWzKwfg34qV0bSbHqr/qoEi9XvjCru+m+SD+br/42c81GnbCXqtaqJCnU6wcHqu1gs3GWlp7/6ei/UQ/ljVaKyNoih3pB10SxfF77rL4HjjMKbq98K0lTtw3d0fUbRaB/GVkFiSPEkI9bqC7auXwmzjPjj6RiApNQWXTbT54akaeWtjgd2Td3Uwri/rigr1h8KFXWp4cxlDKxdD2UqNMP/oPRIMHOlRHvxSqmUajsF5/lI9IxpHh7dE3t9740JEPF6574BuBe69LVQH5naKIqcXlnbnl+Guqr8Q17ye4ZUaq5umvLqHjWO7otZ/TTB1yy3+/zHWaye0y2kgf+MJcIrluj5PbDGkfhmULVcBf1dtipmHhBMCgvhKSCxJn7S4MNw5txvmS02w+Yg9gl4nIzX8JgwbFeGPD/nbzIRrjLCfS3KDcYt/0HbeZf5Xj41GqFqsJP7QnoxrQTSElRFyxRxNfv8fWs6wfbeEdlrIJfQoVRI1jY8gPiUaF5e0Q2HuvS3bdB482ZXnV1cxqm5x7v0uBSOLSwgIjlLjsTYVATf2YGjLWmigOxonvVmvJxUXl3dCPo280F5ix486uLNxCP4rURoVKv2JOnoTcDGEfzBBfBUklqRPQqQf7PZbYNmyVThw0Q0vuXPWRLctqFOCO7fl9l//jdmFSGFHle67F23+rQbjo3zlZhwa3hylS5VGs5FWCHg3letnJhV3rAzxe+maGLHH552oCb+6BlU0/oe+272RlBiOjf3K8e9tK6MD/GyCJPetaFWEe7/LNsb/2TsP8CqKhQ0f61VR7L2LCqiodARBir2BShMVKQIKSO+dVAiE3ktCEiAkhIQUEggkpJCQ3kjvvffe3392TwIB473+91oQ532eD3L2TJ85u2e+Mzu7zi6UtLw/szGruGC2hvdfeYkhkwwJURenprF1zPOijM+zwDZevC7j8Mx+PHLvQzzzwrO8M3WbvA1e8j8jjaXrmfJ0bPXG8Pjtd/DAgw9xyy230+X7raSU1+F/cBoDerzEPZqHGLXeU7v6pimbzd+9iOaeAazetZ/FP4xg9DIHMirLqKj/p/8W3UJzKWd1R3OzOPl3n3qAArVZCjm8dCLj1jmTl+3HqrGjmTRnAe93v5/bX5+Im3LfYNUlln/+KLfe0Z+tvq03oP3eXPll4TKNeZhNe4dnX+3Ja0/cIS4InZhnmSTeaMZ3xwR189ieP5lTJiKWpgRw4vBRXMPT1Ns0JJL/BWksXd+Uxjoy+4NO3Hr7gzx8Xwc0dz7FHLt0GnL9MfhxqDhfdOD2Zz7CPEK77r4hyYw3H7iFxz5chsWB5bz/yQ/sOh1NYV0dDX/m6prrmKZ8P2a8cQ+aO55jtUO6eqw+xYkpX01gZ2gBGU6GfPHBZGbP+pKHbn+Id5acoFS0Xf4FIzrfraHTh3rE/WGLgBp+cX2oCrbk6z4v8Wr3bjxym4aHu0/Do0AUqCqclYMfRNPhRfRPKxt6VBHuYY/lcReii/6C+zAkNxTSWLqeqSPdYzsjujzA7Xc/wn0dbufmZwax/1Id1ZcOM3X4AF7oqOHJd+bj3/JVNt1lvnrb1sDp2zEznsSgEStxjUqnqK6eRrlwRaU47AiDH9Sg6fI+Ni27bWec28aIUQs5m1OG77aZDP9qNjMn9OWu27sy43CE+oN/8KFvxbn5Dj5cZP8H7sn6ywt46vFVDOj6Et27Pa/un6g81CFLBGuKd+CLJ29H8+pnOCSIa0FTDl72x7By9iG7Vna25H9HGkvXK00lOOt9RofbH+f9ebtwdD7LIRNzzsZecbybCkJYMvgJNPf1YoOfdjPufD9zPu/2GLfcfi+9x6zEM+eXJ5x/PJWxrPryGTSaR/jBJEb9dblGuUWwJhnjcW/z7o8W6v3GnosGqL8+PDNqC2ni/FsetoshD2i45cUfuah1pH43qtJ92b54IivNW54sV5fNWfPVzJw8npHvzuNcRiWFoSZ88rS4sD3/CVZJddCYyuaxL4oydmDcrnBpJkl+V6SxdP3SmOvF1H6PcEunYaw5cApXJxv2HDmjfnFsJc1Fl863iQnEp8uIVrf7qcBp1bc8e99t3PXk60zffY4ru/BIWskP3kYPcZ6/98XvcEpTGq5WXfVT6rePD3oOxOC08qv+JWY8pvzy/xDzLOPUMD76g7lNczOfrHBVn6rz+1FP3OnN/PzzUuyitFOTssTz7Ngwm6+HjmbWKhuyKkvwMB7BY5qb6DHDjAJxOauKPczARzXc8exYbJPa3r8hkfxvSGPp+qU4+CADnriTxwdMYt+xczjaHOGgQ3CbrR/quLB5NB01tzNwqZV2D86GVLaOHcB9/7qZR14dyvrTsfJpoL+ggeBj03j6Zg1dPjMmVnncW2Od2k5xFnPp02cMp1IbaIoxZ6CYN2g6DsQ0VLRuYzp7x3YS14pnWHY84ff9nl5fiLfJQn5cvINgdQrYTNrFo6xdM4MRb43F8FgIZSUJ7J38irg2PcxXe4LUaIn2i3j2Vg1Pv2/IJbltluR3RhpL1ynNeaf4+o2bePn7fVc2X27Mx/vEPpYsXMleuzDVECkM2EPfhzXc9co3bNy0h0NmroTH+HP2vB/Zf/7eoX8bqiLMeFd86dY8/T6WcdoHghZ76/BIhwcZezCWhsKLLB43jikL9dl50otMtS3r8dm/isUGR4gt/n2NpZoESz7u9BKjN1zQ/irdmMOeCZ1VY+u1cVaXH1maZP0zT4pjz35pSKwoU33aCaaN/YENtlHq5Eci+b2QxtL1S/yxL3jwgQ7Mc7myerIyPRiTDWtYsHIn3rGKAVHNqRXDxDnkdt6fvomthgdwvRBK4IVzeEekyYnDr1KDt9GXYuJ1C91+2od2n9MyzGe+zk1PfYVLZhWJXlsZ9f63GOzYjX1QqnZvqoIIti2exTanyMvn69+HWry3jOOZ54ZzNFZ7n0JltCUfKdcvzZsYnFF3y1CWVrFjzKtobn2Cn48pE/pmAswX8P1367iQ9mc/v1RyIyONpeuVehyXP8MtT/fFIrXlkCArzJVNq5ey3OgYsYoBUZ/O+hEvornzOabq7GHb+qP4XIrC2+0cISnSafhV6tLZO155UvQDjNrtrT3v10cya9D93DlEj9TKfM7uXcRXn81kk8lRvBNL1WhlYfasWrwE66Cs33cfw8Ys9k3qx/P9FxHactFJdFjO84qx1eFrTmm3YKWxwI2p3e5Dc38v9oYUQVM+5qt+ZMr8wySVyZ+kJb8v0li6TmnOcGTc6xo69B3Pll1GzB/3Lq89+zj33KXcDqXhtrs7853xWRGyniDT6Tx+mzh2xwMMnXwQ+ZyX30Ij4Yemcr9oy84jjVGeFl2XasMnT93HXQ89T7fXnuftn03IvHZl6O+5iWF1EmYLxjB2xn7SmmvJSUol2GE3umt3EFULDRmnGPXibWieegfzqJbbF5pLOTq3nxgDdzFxh7f660d1hbwwSH5/pLF0/RJz+HMevFvDu7ON2WM0l6/6v8KTjzzAv269SZwbbuPhV7/BMqxcnNQSWTu6K7fcfBt3dezLulPa27sk/4GqGAxGvoTm9keYZaXsRdHAhd1TeOy2e3j8hS68/Fp/Fp1sb6Oiay8Y/z3Fkcf46f3PMDwZS115EWnxoRzfuJwtNmHi3SZCD03nCc2tvDZtJ1ktl4CaJEe+7Kbhloc/wSG+iubmJmprfr8ySSQK0li6XqnDfslT3Hzvk0w13M6WFRN5r9vzPPxAR269STGi7+b5D1cQXKZ4JM583fs+brntLh54YRR2ifKnht9CbYozo7vdiebe/uwOqRan4jz2T3uH2/71IC90EdeGt8dgEn7NRkXNv+c5uIG4U0aMfvd7jkWWUZmXQ0qYO7tXLuKwf6k6Rzg2/11u03Tgyy0el42sXPf1dBXfGe57ewkRVWLmWFtP4+/7+7hEoiKNpeuVphLObJxIp/vu4hbNLdzZ4QGe7NSbUQu3YnlsM8M7abit8/scV3+VqOCC1RY2mzuRXFL7O361vcFpzOPApE7crHmen48p90M3ke5pxvRvvuJHPXPi/sCnvuVH2DL73Sf5V8dH+XjBIbRP9mzk9Ire3K55gHE7fdVwqaeW8+TtGl7+UL/ldhZxWclyx2Dqt+w4lyz7WvKHIY2l65em7Ass+egV7rntZm655V90fOAJXho4Bp0DRzigO5rHbtXwxnztBqLNuQEc3Lqeo57xVNXLycNvpfKSOZ8+cxs3v/wD5wsaaa7Pw2HnIkaNnsAW+4g2t5b8ztQXctFkET0f+xcPPjWEdc4J2uN5Hkx+/XY0T3+FXZrSj9nsndadm266n2n7rmwoG2u9kpkzdAkolLMGyR+DNJauXwqDDjP61Ue44+abuE0xjR59lp6fz2Sn1VEMJ/cQ8wkNI03CtWEjHNiyZRtnLuVRJy8Nv5mkk/N47iYNTw7fRLKYJjTmXWL3ysmMmriA44E5v++qpDY0lSZjvWoUj3W4myd6TcA6UrsStSJgKz06arh36HIilWlLkS8/DbgXza092eatXTUlrmic3TCFWbpHyJR9LfkDkcbSX0xFdjzB/vG/chtTBZdOmaC32ghL1yhKL/scTdjPFF8wH3sN3WC5d8L/Ql3UYQaJSVjvaTu0j9/8o6nI4bzpMt5+9HYe6vwOejbaWxpbqcz0YFq3+8XkYRBHIhUnqQL7Jb34l+ZePl/nSNEfNpuRSK5GGkt/NTUkBQcQl9b6xfAaiqKx2WaAnvFhfOPbXJ/zbBjTScMtIzeibMUm+e9xX/SRuqp1rfufcnWgNCmY9T+9y32a++g+diVuiS2/Jqg0En5sPs+J8nQZu438ZmhOOc03r92J5uHBHAhSNumWSP54pLH0F1NfzCWfALKuTAquojLRi30GazHed4qYvCsXgaoLc+lyr4ZnVp2Rt0L/TxSwZdDj3PvAa9iktRz6Q2kgI9SROZ915o47n+PDxQeJvWpKXoLD8ve4XXMTI/TOqvPJggtGvH6Phrv7/YRXlpwnSv48pLH0l1LOybm9eeLJwRwM+5XJQwulaUnkt9jg6R47GfSYhkc/XMh/iCb5BU1k+Fmyes0mzgVH4blvBi9qOjJi/Rn+8FNvUylum8Zx700ann9vFucub6haR+hpR/xj89VXOWeN1Iv/c2/rkKDMK0qDmNXrOR4fupgI2d+SPwlpLP211KU5MbHzI7w2ehvJ/85Qri8lNV177lCW5dus/IRHNY8ybq8v8i6o/yd1uZw5qM/a3aeIiwxA76uXuf2BfpirO7X+sTTleTN3yOMoe2KN0jvdsreTOF6SwNmTZ8lQ7oZuKsB8mnIr9INM2BqiTg5THZbT9b6HGbv1ghpeIvmjkcbSX0uh5zoGPPgYn+qc/ff7uZVmkZzXso1CYSSGoztze4dXMfDM1h6T/GYaRPuZGq1m8/GLxAc6MK7b3dzfczIBf8KWVKVhh/jg6TvR3P8CK45FXl6IUBLvx5nTfqjTgtJLLHz7YTQderHZTdlcqZ7zup/z8APdMDirPHBCIvlzkMbSX0oNcccX0OUWDc99oUfMr+yvGeOgy6AXn6NLr3cYOnQgXR+9i391H4tliHQZ/v80EbBjnPor9ANPv8Dj99zByx/rEFT4J/y031xF2LF5dLlTw2PvryJCybI+EbMln/P0A/fzxYYz2ifCUYHj2mHcqfkXA1c6o1y38uMjuBiYTrX8mUnyJyGNpb+WxrI49k7sg+bWR5hyKKT9214rUzGZ8x4vdOpCv3eGMrRfN+6/424GzjhIWqU8Wfy/qY1k9eD70NzUkU7PP8XtdzzHxG3+4oz8x9NcFsvmb5QHNvyL0TsD1f4uCTnChLde5OGnh7AvXPusuYYidyZ3U5461I+tXjkiYjkhXmEkZMkNuiV/DtJY+mupzHRldv/H0NzTky2+7a+mrMvyYfnw13mu85sMHjqUt19/nts6PsP4zV6Uy0vD/5ua5JOMfFLZFPtxXnrqAW56dCDrXH7nzbh/hSrR3z/2vIeb7nkV/fPalamxjgYMfvFJnhr4I57KY0AFBaE7GXKvhg5vTOFcYq0YKDn4ekSSXXbNnk8SyR+INJb+coo4Mq+X+DJ5L+MNPGi78L2VilR3Vox6i4fuuYsO9z3G+7M3E5grv0T+t9SWZeBmsZaxI79l2V4HUsv+BFOpleYirBZ+wK2a2+g/eS6T33+Z++55mq+WHyIqv/zK8uSqcJYNeo5/PfYORy/J+98kfz7SWPrrqUuy4ctXbkJz94dYKjtuXktjNWH26/iwy6Pc0+Eu7u06iJWHvSj+E09pNxb1lCR5sHnpBIaPX8wR7xhq/8RVX40Zrozrcieax99kys9Tefv5++jY6SM22IdTUHXltpfcs+t5o8MddJ+0i2TZ15I/GWks/fVku62h6780PNZ9HgFXHg56maaaXE5t/Ynuj3akQ4cOPD1wLPs84lp+vJT8f2lurCI9yIpl08YwZtYGzsXm/ql7nOb6bKfPnTfToe8XzPrhKzo92JGnB03jWGAm5ZevAXX4bZnEg3ffz5hNHr/z00klkt+GNJb+MprICXZm/cJ5zP15FC+JC4Tmrv4Y+fzKEtXmOipLCimprLpiPkj+J37XBzX8fyj0Y+7QJ1Ce7nf7I2+z8WxCuxeowlAnrD3Dqaj/qwoq+ScjjaW/kLoSPE03s3j+HCZ81lU9Vzz8/hrCf+V+3aaackpLisS5Qm7Y/HvxV511U0/r0bWD8gSn23h1lA7+Ge382lxfgp+rFW7xZTTKy4PkT0YaS38d9cXJWBuvYcGCmQzvda84T9zKW/OPUfQrE4P6yhJKSkvkavffjb/qhFuF55ZvuVt9ul9HPlp2lLT21hcUxeLibE9Ybv1fVlLJPxtpLP1FVKc78t0b9/B034mY2rpisWEGr9yr4YF+PxPQsqxRcuNSErSb/g9p6Njpe87ktL8Bo0TyVyKNpb+KRsLNJ/NMh44Mn3+Qk04nWTPyDW7V3MkInXPyV8gbnkpO673P/Zq7GLbIQb0VWiK5npDG0l9EfRHHF71FxwdfYtaWE5w8Ycbkfk+i6dCJVbbyKcE3PBUpGI95jls0zzHjcHTLQYnk+kIaS38RScd+4oU7NMy1VzZZU6jFQ+8z7lZukVrkSGHLUcmNSh0Bm0Zxr0ZDt4k7SW3vHkiJ5C9EGkt/FUXsGHEHD74xDL/W80JpEPP63smt9/Rn04WcloOSG5WmsmCWD3wGzb+eY7FDnJwwSq4rpLH019BccJGpL2t4aczay3OE2ggLPnpGw/2vTOV0uvwieaNTGX2Uz578F5pHhmEWJeflkusPaSz9adRTUVpKWbV2dUqO0yxevlPDMF3XK18as23p/ayyzPEFVjv9Kc+wlPyVVCRg+OVTor/v5+c9QWKESCTXD9JY+vNorq2gpLSMGvVOtgosxt/DzU++wcHQK+uTws2+FecKMYEYvJAg6S3d8BR6bqPXgxpuemgUZ+RGSpLrCGks/XnUV5ZRWlap/X5YEcyCnhru7D8Rv8u/PpdjOq+3em3o+ZM5eXJLzhucRsIOTFF/lH5y4FpipZcouc6QxtKfQHVhNAcXDafzA/dxX+dPMXSKpyLfmym970Fzax82nU2jsr6GIq/19PhoEEMHfIaRXXxLbMmNTGn4AUb16cbU3b7tbtwukfxVSGPpz6CODN8j/DSsE/d3fJge3+rjnVZBsvNCHrpFQ+ePdQjIr6S2OgvrzeN4qvdARn2zGt9MuZfSjU8159aNpnf/sVhHyRsgJdcP0lj6E2goJ8TGkBGvP8p997zAZ8stSCktwdXoY27R3MQn861JragV8wt/li/4hJd7DmLSQjPS5e7c/wCS2TlxAG+NWkVwUcshieQ6QRpLfzBNlZGs/6Qrjz0/hJ/nL+KHYW/S4ZbH+WGvL5dOb2LAIxo093Tj8/Ff0avTEww3dqFKbrL3D6KR2roqaSpJrjuksfTHU3RhM4MfepReI35k0dzpDHrufh7oMgKr0ASsFwzkLo2GR/p8ztgRPXjm9WHsCZXfIv9RNFZR3tgoH9ghua6QxtIfTT3h+6fycodn+WTaXBb+NIYuHTR0/mgVF6ODMPjsGTSa23ntozF8MfB5XvjgJzyz5I8N/ygayimXFwbJdYg0ln5HGvLjcLMzI7rNj4s5rvq8esszLHIqFa+qsV89gief7scam3D1y2KKxwF+GvsBA94axjfLzIkukWcKiUTy1yONpd+XPF8r7C8EceWmpgqOTOjNw51/Qt2Gs+A8k3q9yCsf/IBbhnjdkMGJLbP5cthbvPP+1+ieiEDe5SCRSP5qpLH0e9JM/On9uES3ub+5NopF3Z+gy1cH1K0yikN3M+iJpxk2aQNxykUgL4DtS7/nw7ff4oOv5mB2MUuNJpFIJH810lj6n2m6/Gtinvs2+j72BFOMrbE0O8WloipynNfRXfM4I1ZsYNW04Xz+9TJO+gbitP1Hdh330sZtKKMgXz77RSKRXD9IY+n3oAHt78hlWP/0Ds++/Bl7bJyxtPSlgnKsh/fjkYc/Ys3WNUx8dyhTDW0I8HNg96ppuKeqEakpyaO4Qv7gIJFIrg+ksfR70KDdX7UmkTXvvEC3D+dxzMYJ+zNRNNTHseLpp3luwI8YG8xh5ODPWGXugb/rToz1VhPdcrtbWUE+FXJzTolEch0hjaX/heYyTm/4ko9n6BPfAI1pzox99hZuvaMDD3T+mP0BRTTl+jCj901oNB35YJ4pOco9T2mWfPCQhk913ZC3Q0skkusRaSz9bzRmeLDk237MPhohXjURvG0Sj2o03HXfQ/T4eh3x4lqQbj2dJ8Wxmx5+GwMH7b56EVsG8dADL2MRJW9tkEgk1x/SWPrfKPDbxzcj32O7X7l4VYnlD/24RXMzdz/4DF+utKWkuZHzq/pzs7g2PNzrO45HKLdAN2H+7b088sa3BMnfoSUSyXWKNJb+FxqyObToU/p+sZZw5fpQeoHZfTuoT2d46MNFRKon/0aCLBfxwu0a/tXnGzbt38aMIS/y0CsTORFdoQSQSCSS6w5pLP1v1CfY8fWQAUzbckH9ZTrWcg5d7lSe+nknY7f5aG9rq41jw6hX1GvGwJ+NObBpFn0ff4L+MyzJkc+Yl0gk1yHSWPrfSD+7nkH9PmKjs/L050Zclr9Hh5vFteHezui5ZqthajLOMfn1e9Hc+gzf6e9l+5Ivef7BV5i4KwDts6UlEonk+kMaS/8jNRV1ZAbYsm7pPMwvXCLadR/Lvx/GHZp7GG54gSo1VCU+FmsYPrg3XV/tzrCxS3CQm7BKJJLrGGks/e9UFeXhbb6GJev3ExgZiL25ER937sgdj32Iabiy756gMJgts0Yy4I2uvNpnGJN0j5MmHwImkUiuU6Sx9L/R1NRMRVYctsbzWGniTGzEaUx3LKL7wxqe6jcfnwKtdVQW48TCMR/S45UudH/nM1aY+ojZhEQikVy/SGPpd6DE04iuypLVwSuIVX5lLg9n0ZD70dzzOtuCs6lvrKGpEeqKs0hMzmoxmyQSieT6RRpLvweV2M3pjUbTgUkm2klW8fm1vHG7hsdG6BJXVUdNjTKJaCQvNZGUPHl1kEgk1zfSWPodqI5l7bAH0XToyuZA7d0LgTtG8bDmDt5eaUtxUz3VytYZzVWkJyWQWSaXsEokkusfaSz9l1TkpRARnkChug1GNS6rPxSTh9v4YNkp9dHx1b7bGXSfhtsfeY7X3ujOvO3u8ok+Eonkb4M0lv5LxEQgLTqaqOQC9eEMTVne/PTWHdx0zxAOBhWLI3W4LPuUf2lu5cnOr9Cj/9c4xChXDYlEIrn+kcbSf0dzfTHxYZEk5GnXHZVePMjbj2m4s/N0fJSbGBoT2Tj8VTS3deTFV19j8FfLaF3YKpFIJH8HpLH0/6aZGJuV9HykA3fdcSd9JxoTo+zAXR/C6nfuQXPzq6x1SldDhhyezytPPc5L707HKab08tPjJBKJ5HpHGkv/BTWp7J4+iI533smdD77OvENh6v5KWe4G9L75Jjq8vZggZU5RG8fGSW/xxOPP8tVqK7Jr5NVBIpH8PZDG0v+fhgxP5n7wMh3u+Bd3d/2YXV7a7TB8to/hfo2GbpPNKBSvm5NdmDLkRR57vBcLzC5SJTdUkkgkfyOksfRrNJaqF8aCy8uMmqnMLyE1yJrJnw/lk1E/8P37z3Gb5nbeX+6g3vdcGW7Fu4/cwl1vfItTvHZpa1VFmbwnWiKR/O2QxtKv01iSTFRm25+S68hNSMf3yEL69vyIH374nr6P3YTmvr5s81ee7FCH+5pR3CkmEG/PP0q+8ojohmpKqmrkDw4SieRvhTSWfp2KnFjiCupaXgnEeT4rJpKjBt/Qs+8opv3wGc/crqFjt+9wzVPO/hnsGPEqGs3DTNsXoN7x0FxTTkmtfCqoRCL5+yGNpXapJvTILF57sycrbJK0hypj2TrpA3p0fZ7Rmx20+ySVB7NswHNo7noFnfPKkxyaCd4/jsfvfop51tpHR0skEsnfEWks/Qql0WyY0JuXBs7DP197qMh/D8O79abboP4Y+yuuEWSeWUu3mzTcP2AuwYoHVRnF8vcf577XJuHREk8ikUj+bkhjqX2qUpyZOKgzfSfsJ7dlpVG05WL6vtSNPmPH45ilHGnEb9NoHtBo6PGTCcqloD7Tls9euIsuo7aQJrdSkkgkf2OksdQudcQ4rOS1OzTc98YMzuc2iUP52Ot+yD3iYvD8hAPkt/yYUBZgyjtPaLjz2fF4pIgJRVU6F73PE1PU5hcLiUQi+ZshjaVfoTKNPT+8iUZzK0NWnKZMOZRylqm9Oohj97LAIVcbTlxHzqz6lFs0N/H+LBv1NoeyBC/cQmIpkz9GSySSvynSWGqf2twLzOrXUVwHnuXnYzHqsRy/XQx6WIPmkUFYRLfcAlGfxZYxXdDc9jgLTENpoJHMUFc843LQ/iwhkUgkf0+ksdRCQ20tdXVtfipoLsdp7RfcprmZ3j8fQdlylfoE1n/+KprbO6PjlKEGEzHx2zqOR269nxEbfMXlQSKRSP7+SGOplWZqyq9+9EJTvic/vHkXmju6oueivRaUXtxF3ztv4pF+81D36FaojGD1uw9xz9OfYxmm3BInkUgkf2+ksdRKI9UVV1tBxUH7GdhRg+blkdjHan9gvmQ6nUduvpm3Jh+i9WeHmvgTjHnpDh4ZtIKQvJaDEolE8jdHGkuCuuIwDL4cxeRVDlz11b80lGUfPY1G8xCzLRPUQ+URFgx+SsPNr43HVVnJpFAbzxlnT+ILqtWNWiUSieTvjjSWFBpJPbuTUW9/w4HAgpZjWrI9NvLKXRo69vget2x10yTcjYfTQXMb76+0o1y9PDSTl+DFKbcoKurlbkoSieTvjzSWFCq5sHMRw9+dw3llOepl6vDbO5mON2t4dewmUhRvqSGTHZO7cIvmOWZaRbbMEyqJ9juHe1A69fIXaYlEcoMgjSVBRdIZprxwH5r7e7HOPbPlqJaKSxYMe1TDzc98gU2q8qt1E2G7v1NviXth1EYSlPsgJBKJ5AZDGksKtYTuncFT4nz/0LvLibjq0c91eBoP50HNzfT5+SiFyp4a5TEYvPcUmpufY/7RS+pGrBKJRHIjIY0lhTxOznyH28S1oc+sI+S1fXpbdRZ7J3XlFs0jjNsfjPJWVaIDY5+9C80jAzHxv/pHColEIrlRkMZSC5lnN/DK/Ro6dv8R39aVSCoNhO9VHgd6M29PP669Ja4ug90/fc6YJfuJv2qiIZFIJDcG0lhqoakQi5/6qXsqfbjKWd1T6TJV4Rh89Ayajj3Y6qG9yaHU34Lvxo5A3y5aGksSieSGQxpLLZRHsmTwo2huf5rFVnFXPeGzJtmGsS/dheaprzmXof1ROuboKr4Y9x1Hrln9KpFIJDcK0lhqpbkCuxVDuV1zC6/PPqFutHqZ2jBmddJwz+tf4V6kPdRcW0KFvO9NIpHcoEhj6QoNee5M6nYzmjt6sdZNfbTPZTIcl9NFo2GwTsvTQqmnsqpS7rcnkUhuSKSxdIX8wF0MuVfDHS9/j23S1Xvxea75UP1ReoZdovZAYyVltW2XNkkkEsmNhTSW2lLkz9y3HkWjeZT5Nto9lRQqEqz5REwcnn13KdHyJ2iJRPIPQBpLV5N5Sp+X/6Whw6ApeFz2lurxXP8N92lu54eDwfKJPhKJ5IZHGkttqcZ74/f86yYNr0zZTlqrb9SYw76RPbjtphfY6tvyi7REIpHc4Ehj6RqKw/fS8z4NmgcHs8bUHnurbYzqdje3PPY265xTW0JJJBLJjY00lq6lEqcNH3OnRsMbXy7H0t6eQ7qTePaOm3j2Mz2CcuQaJYlEcuMjjaVrqElk3fcvotHcyWfzd2FvfxKjacO445Z7GTDXmhztw+EkEonkhkcaS7+gjsgTK+j72E3iIqFR9eSAcez2TJRPfJNIJP8YpLHUDiUx7J/5Dh1brg0azRO8+/NWAuXMQSKR/EOQxtIvqU48x6KPu1yeN2geeJPvN9qRVtMSQCKRSP4BSGOpXZpJDzjDkUOHOGx9hohceU+0RCL5ZyGNpV+hJgcfu8OYHTLH9nwExfIXB4lE8g9CGkvtU5cXg8uRQ5ibHeVMUJr6NDiJRCL5JyGNJYlEIpH8AmksSSQSieRapLEkkUgkkvaQxpJEIpFIfoE0liQSiURyLdJYkkgkEkl7SGNJIpFIJL9AGksSiUQiuRZpLEkkEomkPaSxJJFIJJJfII0liUQikVyLNJYkEolE0h7SWJJIJBLJL5DGkkQikUiuRRpLEolEImkPaSxJJBKJ5BdIY0kikUgk1yKNJYlEIpG0hzSWJBKJRPILpLEkkUgkkmuRxpJEIpFI2kMaSxKJRCL5BdJYkkgkEsm1SGNJIpFIJO0hjSWJRCKR/AJpLEkkEonkWqSxJJFIJJL2kMaSRCKRSH6BNJYkEolEci3SWJJIJBJJe0hjSSKRSCS/QBpLEolEIrkWaSxJJBKJpD2ksSSRSCSSXyCNJYlEIpFcizSWJBKJRNIe0liSSCQSyS+QxpJEIpFIrkUaSxKJRCJpD2ksSSQSieQXSGNJIpFIJNcijSWJRCKRtMdvMpaUyUVpaWnLK4lEIpHc6Cimkb+/f8ur9lHC/CfzSSKRSCQ3DoppFBkZ2fKqfX5LGIlEIpHcWChzgv9oLCm/OhQWFra8kkgkEsmNTl5eHlFRUS2v2qeiooKwsDCamppajkgkEonkRkYxjRT9O7Kzs4mJiWl5JZFIJJIbncbGRnVOUFlZ2XLkClcZS7k5OYSLgFWVFS1HJBKJRHKjUlFeLs75oeTn5bUcaZ+GhgZ18hAfn0BTU3PLUYlEIpHciOTnFxAaGkZZWVnLkfaprq4mPCKcjMyMliMSiUQiuVFpbGokPiGe2LhY1WC6lquMJWgmOyON2KhLRF8KJzQogLDgICkpKSmpG0jKuT06MoIYca7PyUxXz/3/iZqaOmJj4omKiiEkJIzgoBChUCkpKSmpG0YhREXGEBkZTUF+UcvZ/99TWl5KVGwUUTGRBIcFS0lJSUndYAoKFXOHiFD1XB+XEEdtfa16/m9uvnr+cJWxtMwliX7bAuln7M2b+mfppnOabrpSUlJSUjeUxLn9TYOzvLXJm77inL/a9d/f7lBWlYfF6WnscxjPVstRGJkNx+jQ51JSUlJSN5g2Hf6S3bbfstf+ayIST7VcBdonxTeNA5+ase9zU7a8u4MN72yWkpKSkrrBZKT8P3gL297fzYHhhzg8zoqKvF/e4XaVsfS5STiauWe5a7knHVZ4c/dKKSkpKakbUR1WeKnnes2cs4w2//dP9SkqS0fXtBdrD3VH37wPBhZ9paSkpKRuQOlb9EHPrDdLdnfCO/xgy1WgfaKcYlh+31r0n9+AwQvGGHaSkpKSkrpRZfDCRnSeXo9+pw2UpP+HzbvHWFzitsXuPLTaS0pKSkrqH6BbF7kz3vLfb95dXJ7B+sODxKSjP+sOD5SSkpKSusG16kA3fC+Zt1wF2ifmdBxrnzJk/SubpaSkpKT+ATLsbMyG17dSmlHaciW4gjSWpKSkpP7BksaSlJSUlNS1ksaSlJSUlNS1ksaSlJSUlFS7ksaSlJSUlNS1ksaSlJSUlNS1ksbS31QPCz2wyoN/iT5R+qWt7ljuwQNrtGGujfegEmfJee5Z4cV9Itzt4u8HVl0d9p5l57ljqcdV8R4W6d2/UoRffJ57V3py99Lzv8hX0e0i3r1K+DZx2+oeEe9fIsz94u/2wqj1EvkrYe5reX1tmPblwR1LtGW4c7knD4ryth/u/68Oosx3LhNlFvVW6n+f+L+1XMr/ajte0w63iXD3KO26ypN7RLn+tcLzcp8obdlxubb9Oogw1+b3oIhzl1KXJaINrukbRfeK9mmbXwdRnod+x/r+Vj0s8u0gxs9d7eTfOs7uFuPst/eh1PUmaSxd7xrEetHu+qbdWWNyjUx7iT55u504A0V/vY3BoR6sPdQPA/O+6Jj2RNf86rCGFr1ZK9LRM39L7V8lr3UiL12Rl655fwwPvyX+FvHM2qbdmm5fDI6I9w91R0fk0TZdRYYWvUTaPdE3HyDSvvq9KxJjyrwfa017iHoo4ZQy/DKMoSifzr8Nc61EnJZ6KO2kc0gZt78l3n/WVe1q0U/k0UO0z7XtqrT3NX1l0gM9s/6sPzIIfTPRNqLv9NvGEceUcLpKmDbHtRqA3qGe2jRE/le/J8pjrrT1lXyuLc+fKaWcOof6XHNcO4b1xFhZe+gtMa5+n76Q+mMljaW/kbpuQPfpdehcq+c3sO7VdsKrEnGeWY/+i5sweHE9Os9sZF3XLVfef3UT+s+L49ekqfu8ccv7W1j30sZ28hVpdt6kvm/U1Rj959q+Z4T+S5sx+tUyCYl4hiJdJR1DNZ32w6x7WeQtyv+rYa6VCGPUxRiDZ1vK8twG0W7thPtvJNrK8CVtGxp22Yjes+vR66Qcb31/M+u6tNdHSvsbi/bYgsELRug8a4Rhm3TXiX5Vwum+IPrm2jpe7h+RxrX1EGENX9bGbZWeSOOqMH+ilHLqirF4bT+p40PpDzGm1rU5LnV9SxpLf1M9sNKLp/SC+Mwiku+tY/nRJoZpLRqzJ5BnV3iq5s1VcVZ58bhuEJ+YhtLTyIOXNwUx3CSUp3W81fdaw7y5K5T3dgeqBseDLXHvF/k9v16EPxRKF0N/hplGMe1ELD9YRatjY4JVDD+K15PE+2+s9FRNobZ5K1LS6rEnlE/3BNFJpP3ANe8rUo49vTOET/5NmGullPPh5f68dyiSCaL+X+0I4Knlv6z/f6MHRXu8Jco8bGcAz633E/UPp7PhBdVcUt5/QPz/0uYgRoh+mHJcaf9YtV3Gm4fSWTHodHzoaRLBJ8YXeUIxl0Sc+5Z684pxCF+Zh9NPpP+gSKO1nZW6PKTjRf+Dlxh5wI+ndc9zb0vfPLzakzsXu/HslmC+FXkp7T3R8hK9RPi7lnn8prb63STKfK/hRfqbhDNovY9qMrXWQTvOQhh37BJDt3lxrxg7v4gv9beQNJaucymmkuWH7Do9h+OeK7H30cHhwlqtPGez3XqYat5cHWcABkeGsd1pJkedv2Kz7WjMXKez/8Q7GKpG1Nvi/0FstJrAMbdZ7Dj+ETpmIg2Rl9GxjzE9OxvTE5+wwWI4pmemsd9O6XsRT8jgyBC2uEznqONoNpl9ygGXWZg5DUf3UKuZoRgdb7HuyHgsz/3ELpv3xOtrytciJdwmmy85enYm26xFOFHua8MYWrzFRusRWIjy/1qYa6XEWX9sGAddl2DnpcNx108xOvKWON5++N8stV2Hss1pBkddRrL56AhMTs/ExH5wm3Z9mw2WozA/t4gTIm/HC9r+Ouk1h13HB7PGtA87HCdz5PRktos0lfCKEaV/cgJWbrPZY/s+umparfkqRtZQdtn/xDHRnrsVw+/y+wPQP9gLw6OTsFHyEmPD3nM+B2x7qsbf72Wm/TaJeoj/dztNFePha1HGNv0k+kPfUowVt1XYuo7E+Eg/8X7buFLXo6Sx9PfQui6bxCTPFItJJ7Gd44LjImccFmp14tvDbH35l5P2dV03YfSaCebfHmP/0B3sGGaN5bf72fymCNtFCbOJdZ13sm+ENcd/OiXSUtIVmuPA4U83qyaF4UvGbB5swpEpdtjPd8axJYzdDBt2ifiqUfLyFnaMsuPkAhecRHlO/niE7T0NVCPh18wlQ1HeLYMOYDnBmm19tmuNo2vCrBMTW+MB+zk83ortfdsP8wt1MUav+052fH0CuzmnsJ18mA3dlPZrJ+z/S5tEmbexbbAVluMPsrXXfg6NtcLkwy1q3yhhlDw29jzI4cmtfaTtJ/s5x9nVbwtrn93AruFHOTr2MNuV8Er7i7jrXlba9wQW7+1nw3Oib1rb7FXx3nPb2POJFVYTLdn9onjvsrkk2v7p9azrZor1rFNqXg7z7TF9fydrnzH6hbnzh0qUad0rW9j7pSVmw00ut4cq0YcG3fdgMkX0hRh7xq+1rYPU9SxpLP0t5UmHpd703l1AaXMdgbHZHAzMwSJYq/XHI3h+oRsaMSlUJvmPrPLk7iXuaBac50XjPPLrK9l4/BzjzuZSW1NJn40+3K2s8hHhOq70RCemgsikbO5f4dFiOHlyx2Jv3juSTyOV/HjoEt86pnMoIAu7xDLqxPjwTSjgYEA2+8UXiaHLPbinpayKGdJxuTs3q+U5j05KNaWpuXy2zIO7lp/ndlFGZfJ6yyI3blt6Xl1t1S2slGyR//sL3Lld5N9BlP2Wy+HcuWdFmxVDa8T7Ylw+cCCL+NJaXH0yWWgWwuPzz6n1V+Ioq42UcA+K+ij53dZyXFl5pRxvLefdS7XHW/NR4ilhjqTVEBSVylDLeGqbG/j+YAC3LtGu6FLa9WuPPMoa6jkRnotZUA6moh2SSqs44xTFc1tDMayBPOdouon63L3yPBrdYFbH1Kqfq/Mnw7lPlOv+FvPo7qUedN4US0CjeLO+kPl7L3DPEmUFlmIqXaDfvhhcCqq5dCmPfb6Z+OVXEhORxdci7gOiXVrNHUWK6aWsaGutzx3itbKySOnXy+2++Dx3i7wfFulrV0kphpm3SMtDbSdlNdL9yuoq8bfy+W+N01H0l2ZPFGY19dibBnGvqNttIv6tIsxNC9zouDqSVW6JjDvgpa6OU1aqtbbtrcqqNyVP0eZKnq19e/vS38cMlPr9pPSLNJauYx3qwUr76XhVNlBbEMilWFtCExwJVxSzg/12g1m5vxs6Zm+rq2EMlJUvB15hheVI7DMracrfjkWgCbm1hURefE9dNbPucH90D73D3lNeav+mJ+lhdOQVdbXLFqdZZDRBmv8CtpuvJb0yncjQwegcGsA6ZXWR5WdYFRXTlGqC2Z7FRBZBXdUZLJ16oW+umCRvYWj2PeeickXKuZzz/IbVJtesYDFXVkq9wdLdz7LffZ245lRj56qE66EeX2PyppD437QXOgdfZbvrGkrEudLGZSQrDnZHX7TJ6pYwqw++qTXFLqf/NjrivW1OxuTVpZOUeohzviMxOtxNTJSVtBUpK71EWDGedUyVdLRS2rBtOoZmPVkj0lfeW33wDXUF1mrLr7DLKKO5ZDeHT6wnuayC5NiPRbsqK3GUlUUD2OFoQWlTKbm5dgTH2RMS50JCdhHZ2WbssBqAfXwg9RVhOBwZiK55X1Gf4dikpKt9kRllyOYDPTFoLYd5T1ZazyIgr1K8W0Okx0R0RD8YKoaThaiHyzpCk5MoKLAV3xNOElVUQHnBPo46f85ata9b6zNI1Lcfui11Vet76C3t8cN92rS7soJN2566Stsc6o2BGFfaMEobKYZgXxFOCa+skBJtI9pFWSWlK8KeT48nO/2IONYN5SmSShx1PB7+jMMBh/DymcCWo71FeykrsJT8lHSU1Whi/Ipxqaxqaj2+1rS3Wg6pv0bSWPo7SFltZMzWd8Ipraol3zeCkGOXCLfRym+tEzufWseqJ9Zh2GUzRkr4Zw1Z/aToszcDKSgsJdTQAkfjGpoK3DEdYqBdadN1A3rPHCPYo5r6/EQibMIJswwjzL+EiuRQHL83YtWjepivDaCysYGE0zGEWom8j4SRm1ZApvheuK/rFjbPDSApPoekUyEEHo8hObOUDGcndg3cgZ4o91V1edEIHVGuZR1WYvKzO43NtdiMM2Htk+vREWNMGWdrxfuKOaL7uB47J7tSKs6/Vl/sY5WyuuklI+37SrgnDNF5rs0KnVc3Y/C0HgafHCc6r44U10uc17Fjw6tGrH6sJc7TRlqTSUyadZ9Wjq0T6Smrha42rQxfWH8lH/G/zvMi38f3Ybu6guYKX1EeN9LEPCjBRNTxBVHHrsrKos3sGRFMeUMVOX5hBFuKtjoaTZJvFVnnfdnRexNOJ7OoS0nDTvSRnmK6vLgB8zmJiMsxVQF+HO6lh+5LLeV4aT2r+9sScqlBvFtL+FRzdDpp8zLosgHDj50IdcwnPzqZQPMwopwzwyHNAAD/9ElEQVTLqUxI4OgoU9Yq7XKVuaSssNLWRdHllUVdldVorfVc17KyStT/edEuTxmJfLaI8bRZXYWlxFFWkGn7SWk3bRyl/vqiXF5ehWS4XGS1GId6iuGohBPjZ8Urezmq64/nInO2vL5BhL3Sh2tEOvpdNmlXc7UeV6Sssrtcdqm/QtJY+ltKayz13VdARmEuEzadRjPzHJp5QoqhIib27x+LY79PCp31vLhDz5+vz2Wx1T6YPluySKgox8DqHGNOZ1NcVk6vDVcbSysvlREUm3mVsXTnYm+GWeRR0VDBj4f80MwR+fx8hmf3RRFVXsPoPRfF67PcsuQ8HdcopkFLvEUXeGtfClYRedgIXSyuI1Ok/eFCN247GI1RaD4nLuVjE57HRtMQOu+P5kBRPZUVYjJxIpLXFrgz5lSqiJuPrYhvHZLOwK1+qumjtEXHZefpYxbD4ZI6KqtqOOcdTV8jbz63zVDTPRGRy4wjody00J3HRdqGPmlsD1COZ/HBLv+WdBSDw5cvrNPUfE4IWYdkMGa/H7cs9sA0sZIL4SkMPhJHcW0t3xwIUG9TU/JXjKVx53NJyCnk8VXntX0wx5U+p/PIKypl9q5wVpY2kOIYxWuiDLctduNl81h8yioJKashKTuPD0V7Ke3+kGj/O1ZeYLB7CTEF1UQWNBDidYlOK925Y6k7z2+PxKO4iQifBHooxs7sMzxhFMmFEkgOiOepVcqtc9qVVPeuOM8TBhdZ65fX0g7ZzNt4kY6LzvHs9jCMgrXtbnUhmeHL3bl1SRA/OWdh7OLPw+J1px1hbAzM4sdt/rxmFoexXya7fHOxFXGOeCUywPAiw/yLSG5oIjMhh3mbA5jqlMZe30wsRJh955JY55HA2P2eqin1jnUih9U+zMfcPYqeem7cucKb71wzsW5p8y0ng3h+7ZUVWlJ/vaSxdJ3rUE9W2c/Eu6KAZM8p6G5/mqX7u7Ji/yusPPAaBocX4hVpyWnPYeiICfr+83oERO3lkM04bFPzqMnZjLn/XjIqMwnzaWssDWbvKWeKm5qhOZ5Qty/R3/sKxo4zSakT562Lc9lmvork0gTCgtsaS59imZdNTZLIY+98gnLroTGL2OjZqoGkb9aPzW7HUL5uNDckc8bja/V4a30Us0bPfgGe8a5cSnIgLjuY+mpxjnAZid7h9zgfc4aolHNEp5whKEyfjce/wC05jNrGGjLSj3PY+jP2epuIMGdFmLNEJllx6swQ9MXYVMwWffP+GFutIzKnmKbGFJJTd2B+5GM2W+kT1BIn/JIBxkd6s+7EWM6EHCUozlakdxoPn4+0xpiFks4ANp3bREhrPskueHp8hq7lxxxPyaO2YDsWJ/SJLyogPuqjq4ylnY6WFFd5ceZsJxbteY1le15ho916ShrKOO89CatIdypLAjipGEtmb6LvuImkwkLyxQSsrsQRe9turGm5/VDv4GvsvrCLnKoEsqsLKMi2Zp9ZH/Qs+ojP4xL8i4spzl3OrmOdRT5dWWU7C99KcX1NM2GfGA96rePIvBdrrMdjf+mU2r5RKfa4eHzPWlPFSJqFe9RpUU9xPMEEM/v3RP6DsAs7ir//CnYe6o7+kQV4XLLE2b0/u5xFHpeOE5RwUu2HyDhjzOy6stt9I5lVZVRXxYu22oSL53YuxNgTJdruYuguTl3cx3nf8Www681W282Eqf18lktR29hk2Z+VBz/Gws2cyJY2vxC4Ul3VdmWFltSfKWks/R2kNZa2DYugICWVc6PXsvBuXVY+pMfKh8XE/RF99k9wIORIIHsHbmfNq7uwMAghaIMVewd4kZFSQJCOOfbryqnJOIfJ4DbG0nOWBJ4rJcP+ALpPrGXlgzqsfPMg9r4lVIRcxOIxPUxW+VOSnsOefptZ9oDIt+Mqts72o6CwhKCxxwlOaaTU0oXN9y1jvijXpmkXqBDjJnrlcdY/sf7ybV/rOhmh/5k93taxRJ6MIN4nk/q8Yiy/3IfhG7vwPBJD9KlYop2iCTR2wfjtA3i6iPNlbT0ZZ4M5/OoOdn98hhAnEUaEi7KPxH3xMdUMUdvopU0Y97UlzCubprpaUs6FcLzrdra/dSVO2C4XNnY1YsMQM85uDiLYMpyoU1G4L9ihTqSVVV4GnTezdaoHYZfzicJj1m70ntiJ9bJiavO9sRx+lqSYMmL2XGMsfRVGSU48zuNXs7ijPsvv0WfzR+6U1VXjNtsCm0NJVMYkcUIxll7aIPI6TMjFPMoSIqioysd11n5WP7lBbS/9J/TZu9yH3Nx8svOryPcQ/fucaMOXN7LulWP4BVVRGhUm+sWYZfeuZXUnSy6E1VMVFYrJW4Yi/ZbxI+qr+6QpdmuUumrb9/Tc4+qtcwYvW3B2X6S23R2CMf9kLyuf2cTuBRcJOeCK2aD16L28ldNbA3FbfIItw625sD8Iv2MRRCptY+vP4U92sne6Ozl5tVRlF+IxzZITk0/hvTeECJFXmFkgFzZfwG2+GRtfMGLrUGeCWtvW0pej3bey9nEDDnx3khBH7RiI2O7O4Rc3oi/a9crnQOrPlDSW/pbSGkt99hSQUVLISgtfnl3nx2sbhdb7ct/Cc8zyyae5rope67zQrAtlYz6UxcUwbGsG0WVXjKWiXzGWAn/FWCqvr2DaIX91xY5iqrxhFktMRQ2TTAMvmy2Xy7jci647s0gorsXSI45P3fLIFvOU/Mg0+m8OZUlmDXFR8XyyO4JVXtVQUc6ow5cYE11OblYRc0S5xtkkElNShcnhMAYeT8KxFpJjonhZT1m5pNyi58nzGwP4LqqMLHGxWnsggumueeSUVTHfJoYZLoXkVFfxg0kg91tniQlNs5hYpfH5oTBeXe/DvSs9uGvJBQaZZpBQWsMa+2jeN4/mfA3kJibR18CNHXGVeLcYS0XtGEtftxhLz6315GZl9c3C8zxkk01sbjFzd4WzorSBZNVYOodmkQ/fnyolPz2FMWdSiRB123fUh38pt+4pt8oZ+nEkvxIr90R+9CijuCSbAYaeaOZ687VzEdX1pYw09taumFqj7P/kTZdNwby7L5BHxWvl1j1lpdL9q3xYGVFMVkYB8/aFYhhdQnREJhNE2IO5NaQGpzPDJAKrvDpS/RMZOP8SJkmQnRbKI0tdeeNwAlmirY4cCqG/a5F6DrD3T+Gjg5mklDfg7BXNMzYpuFbV430mhvc2BHC8RAQqzmOFTShfHiqgpKmaPSfdef1QAoFFFRyyjGCgZRzmos7uNmH0cs4grrACkz3BDHLLwVf0n/FmXx4QbfGn3tYn9auSxtJ1LtVYmo5neSGZwTrss/yAbSe+YMeJERiLyfi6I6YU1FSSGP0Bq/a9ilXEGRrq0zl98ntOpGS3MZYyfmEs7XM5S17xJTJy4qguDuSgdR/W2U8lRXzRvWIsxbdjLGVpjaV9CwnOEpOMUuUXWmsOH3pdNUTs4/woq0imqjYRV49xV4wls57onJyFd56Ik7eZY756XCwVJ/z6ZKxOj8M19qw4vVzgtNO3HIr0pqKpnJCgTzgSYE5pTQHegavZ721NZnkEERGTOHhqC+mV9VTnHsFMlE3fQlkxpRhME3AOC6O61g/fwPHstdlLcl4B6Wm7OeRygOTCIhLiddh1aiZp9dBUZM1pr584aD9Uvd3N0Lw3hi7ruVSUTnrKXA44LCckU5wjqz2xOTEW6yRR/8vGUj7tGUtFVd6cdevKsn09WX3gFdY7/ERGVSHnvX9oMZb8VWNp7cHuHAk7TV6RG9bOOhTU5eDtNwFlVZWySmiNyXDORCRQlrUZq7CTlIq6e5x+m1UmPTD2c6W8Mh7vE31YZarsP6XchtgHQ9H3Fg5fs020hXblk7Ln03Csg2LEBMVe1HUmTgHRFBUf4YjjBNyisqkoPs0xV30uJuZQUmzLwZMj8CsqoTbzOKYHuqJ75AB54jobG94PM69tKL+TF6VtxMFXn8zGWvLCFmFyfDRB+WkU5Duzz2otQUnl0JworiVz2XdOj8BiqMlag+lJY2KzIwm7NJkDThuIzUvnUrQxJi5WlFRl4hO4DPNzR8kti+ec9yQx9n65h5fUHy9pLP0d1GIsDQmjID0bv4V72fzWPnYO3s/OgXtY94Q+x/UDRU9Vc+TjnSx79QDOAU0Q6YHFUDdSE9sYS+ntGEtnS8lytmDjq0bqiifD59ax/tNgkZc4H39pwP4lfqqxtG/gNlY9ZoDOo/rojvchNbUA/zGWuIbVUh8bhM3I7Wx8cweb3tzKro/MOTBgNxsVs0apw4vr0fvQloth1ZT7n8NyhSuBqY1iQpPP0TGHcLNKoPhiAi7DzTA3TaFKzHuC9HdyzCCYspIKvFY7sHeAC0nhpURb+XJwxGECQyppKkjFceRGdDspt5VtZl3XvThsCBTn3jL8Njhi+o4PaaGVpDp6YjbmImkxVcRZnGLXKFsyxHSlITwQl9nHOPjBVtVUMnxxA+u/dScqrphU++Mc/NSJcN9qmvPjseq8H6tFhdTktRhL0e0YS1+GUpwTz+lJOix/aD1rHtVjw/DjZIn5gNucw1pjKbrFWHregA2T/cmOycbrh6NcSKkj1/g0W8VnTb+rsnpnP+cOFlLicQ7r3VFUpGXgNsqYVU8bYTwjjNKSYgLnbGfVUxu0q4y6bmTdIHMOjz7Ezt7Gal+uf8UYned2cnRxIpWZObgucMRRN4GipGSOjrTlzL4syhNTsfruFL624vt+UhJ7398v5mriWlgSj+Pn+qx5cRsJSdVk2Huz6yc31TSsCnLDatlpAnNEF551xWK0CSHBJeQHxrK/z1bcTOJEqEYS5tlxaKY7kZlQedaRfe85EHuxkChzNw4MP0zkhTxSzb3YMcKSpOwKMreJa+S3tsTGlJCs48T2Z40w+MXnQerPkDSW/pbSGks9d+aRXV9HXGYxbokleCaVcPZiCu/PO8fE8zkUlZbRw9ALjWEIuukNpEVEMWRrBjF/grGk7Bt011ofxsTXUJ2QxccLzqFZcYEVSZVkidcfrfTiYT1vHtH3oYtxED+6ZFLVVM84k0CevlBIYlwW7y50515dH57SUfZ3usgbO2LZF9MoJh0x9F7vrhpXSl5KOR73yCcmKYdPjMPYUiZOSqeieHK2K5rVQaxKbCA7Po7Bp9KJLq9ih6UnmgXulzfhfnCVN0/o+vK0jidPGvjSff8l9FPqqc1O49ONbmyJ/ffG0hj3XFKLy5l49BKfmITy4f4EnLPqiY1IpeO2MHTKtCuWOs85y6MbwnEursXuZBB3znZDN7mKwIgUHhN1vXuFO90cc8TEppgfNomyb43HuaQOG1MfNHP8+Mm1joqSBAZucuOOZdq6K7eTKZutKyuvWm+DU26te2pzOjGVNRxx9kYz14371nrztGEAw61LxYW3gNl73dDMdOO1vankigvxSotkNoTVERMfwiNLz9LNLI7ounr2mwTz1pkiysqLmLVHxJnjhWlyNZHRqWi2R7BXTPyO7vPnEZ2LWJY2En0hjhdmnaGjfiYJ5aUY2gazKKCOvKx0Jh4Iouf2INaGFtNYVsw3EaXkFlWwc0cgXTb7iPJ58/gKb7UOUteHpLF0nUsxlk5Ow118ga4pjScty5+UnCBSczw46fYNOmbbyCzLITrifVbvfw3L0JNUVEbjZDf+NxhLXpQW23PSaxYh5bXkJs9k38nvSaqp+o3G0iJCs3PJzllNWI4rbm59WWK+kEtZcWTEnaNcMZY8rxhLeibdOHBhLxWNZfg6f8ryPS+w33sH1fX5nDgzTjWGNhwdzDa7Uew/a0VOZQVJlwaxxWUJeaL81i6jWCXCbDwyRIT7jH0O08SX11RqiryxsXgLPXVlS3/WmvRnv+tpSitPYGX/DDZR4VSX+nL0cB+W730T42BXispDCDg9l8TaKlL952K0tzNrLt8KJ/4/9i7GR4didPhDdtp9w9m4C9SK+iiGnXVS5r81lnY4WFBYE0Vo2DTMXGZgfnYhrmLyVVPhgKXDa9hE+6rGkv3h7iw1n0lgZgEZ0aNZJuKeiM+mMm8/e493FxP7HmxzXE16dRbBbp+Jer1NUFEOiVGG6OzujF2CD5VlQSKdd0TdW28HfBvDQ73EuOiLgXqb20D11sEtjnPJqKknIeBnDEVd15q9z+ZjA7H0OySu+YV4OY9g9e4XWeViRFx9KcnuMwjMTqIoxYKDB19B98hO0ktziQjph6nnZmrqC7A59SELTYdily7O9/mmHDrWGZfkS6Sl7GbJ7u/wSqikomAJm8yeZaHlRNzzKyhNXUlgWiAFRV5YnvmeA44/cCIujOqyBC55naKMfLz9lL3DhrP96DA2Hv0z94mSaitpLP0dpDWWtg4MpkB87yyJTiPZJ43Ui+mkOARj9bQBR1b6imtHCRYf7mT5q/txPF9Ftd85zIa4//+NpZc2YtzTjfSUXPxWGLBvwUVK8oo5vdABi28sMR/lQphnORWh0Wx/bSObR50kKiSHjKA0ca2ppyowFsd3dqLfbdPlDaf1RRlNl12ksrYa7y9EGe9Zg+niC1RXlGE91kTNd+MbW9nx7kFMJoWSl1dN/PaNbP3mFPk5xRwbsY81z21hU/fNbHhzOzs/NsP2aBZ1JdlcmLIRnZZb2XSf0mf3WHuKc8T1ZuRObM0zqY5N4HCX9ax4cB1btyVQkpiK3zg7ksvqSVpqxfoHdFmrtIfS1kp5e25n0xvb2PDqLna/a4bb8VRqS/I59ZrpfzSWdo8Ipqgwi6DNRzEbbYX5pJOc8xDtnhrKkY8MsDuarjWWXjVm1cPGnLVMo9AvAJ2OGzg4P0qkncHx93ax5kEDdnxxmsz8UgK+24nOc9sIT6ogfo8Luh11MT6YQFlqFh6vGaPXZu8pZVWY7nMbWkwl8VrZ+PsDawILGigydGCTWtetbO+9lS1LLpIp5lLRow6y9t41rB7qTGxqHcmmyg9I4vqXHMXJTwxY++I2osJKSLI8z64pZymqriHs2z2suHMLR9eU0ljkx+H39HB1yCXF3odlom9PHYimJjuTPV0NWdT9MJ7hdRQ7OXDcNpGKhHTcvz3K/uHmnFiQQmVBDiHbHUnJh6zNZzAduIsdA0X7v7kNI7kf018maSz9LdWyYmmv+MIpvrjO2evBHWJC/uhaoTVe3LnIjZ88/lpjSVlJ9LC+Lwdz60gITqHvfHduWenF6yElJMdlMnTlBbodjGRhRDnpxYW4p5ZRW1fNaJMgXr5YRHJCNp8sceMR4wC+tonHs6CW6LBiQvObyEmPpse6K8bSvcs9eNG7gIikHJaZRhNY38CJI6E8odwuNt+PiY5VpKfG8dHpdCJKK9lu6ckdor5Xynqe54wuMuJoNG45lcQmluBT3EhJeiofbnBj638wlka55ZBTU8eZ2EJORhbgEFWAU1gGX+t4otkUin55o7iIR/HcvPN0OZ5PZVMVzuICOt0uAaP8ehoKS5i1QfSTuAhviKkmr6yCRY5x/GyXS1QhZCZF8uy8i/zgUiMmCmkM3Hyef102llr3oDp/2VhS2uM5p1wxWaxg82FPdTXUA+KYZqUPH4dWiQtQJqM3i7YRcTptCiRETErXHE9hQ2j7xlL/M0UUluYze7eIs8QTk6RKQi6lotkdiUlZLcdF3z+t64dlSQPhnvF0mevGE0ZZJJaUou8TLsZeI5VFJZyKzlfb52REPlYXE+m76RLLvHK4kFWlLAvA2CWct4291VsC2+4VJfXXSRpL17nUFUsz8CovIM1vIZtNemN45B2MhNZZ9GH90b3/k7FUVu6K3ckX2eVhTWVVOrGBm4itKiPp4hy2meuSUhpPaNCAy8bSGstPOZybSW3SPsz2LSI8N5+EpGnYXgrgUuRSdnnvITnHDzc3B8rrkq8ylnRMumHtb0J9bSoHT37Oqn1d2HlWh7yqTGxdR7HRbgIu4ScoLksnLfESZXWlxIQNYrvravKrsrA9Mw5dkxFYuO8gMiOfvAJfMsoLqco/g5X5FWNJx3Qwpm7nKKs8ic2prvikxpKXbafuZ2RwqDuGHodJLwwi9Mx8EmsqRF0XsPlgjzZPaeuPoekXmJzR40JsOsWlwSQVptBQFSHa9bvfYCwdpKCukPz8c0SnehCbJpTuhJP712Ky/gaO8WISVeLHCdO+bDhvSnZjPTlRB3D23kpwShY0p3DG6XNWHngHk6AQGpsjuRSlg73/TgKqamkqcOXYkZ4ciPGgojwUZ4urjSWDQ9p9j/QtBonPrbJXUnf2nllMVUM5zh5TWKmuhnqLVfu7YhtsTV11PHtsPxBt+yqrTy4isDiXtPOzCfp3xlJdDkedPmOJ+SdinOVSVyjGg83ruKZEkZF2gJX7JuGdUE5Z/ly2H3mZ5dbTOJ9fISY8K0nMD6e8MpWIFHfRLu6ijUQ7Re3ksO04jkU6ECMmE83NRUT6rma//Qh0zOV556+QNJb+DmpZsTQ0nILUDLynKbdRbcao2xaMXtuC3pMGWK2+SO3vaSx19yQzNZeLiwzYN8+XksoaUr2TiHGJI/ZMAnFnwnF8fy+Gzxiw6mE91j6r7OmzFZdtIcT4ZlBQU4L/z0cxfNxIXbGkK8pouy6Q2qIC9g/bw5qHdNk9xVU1jWy+PsCmd49wZncEJYlFpNllU15eSeRGY3ZOOkNBbgk2Yw6g+5IRJt/aEXAqhfIo8d00rJS6ggw8Jl4xlvSeWcf+CacoyS3Afvw+/M6J7/UeweL9DRh2Wo/RvGAyw1II/uYkySV1xC+wYdMT69usijFm/XP7OfTdGXyPlVKckEZyZDH1eRk4vGLyn42lzwMoqqgkLySWaOd4Yl2VtrqEw+SDrH7cEGdbrbFk87I+Bn2dSIhpoCIsgDPLnblgHUcNzcQvM0Hv2U2YbciiqSGT8H3O2It5YXBhE00BkRx9dT36W2IpzczGe9BG9F5uMZaUVUsvrWONqI/+y2JsiNfK0/F2jD0p5jYNxM21xlipa1dj1j6iyxH9ICrLSzk/ZJdoGwPRJ8fxsysjzeY4R83+jbFUWU3QqAPo3LMT6yXF1Ipr9JFP1uHmnEfaKT9Wi7513h9NVVo6O3oas6L/MTH3qqPklANBPiLdvBJSnGLVtok5FUeMrS82H+7H4qdAca4R15nmRrJtXbD80IQtzxpjqOwFdbl/pP4sSWPpb6mrjaWfd7tzy1JPHhATcsUI+tciN2Z65ogvvGW8ou+JRj+YlWkNpP8/jKWAmEx1/6J7V3hy/0pls+f//4qljrq+zM5SlsGnMXSuGxqRx9eRYlISmcao/bF4VDVhF5LB55vP8OreSHFBqWOcaRAv+xWRHJ/FoDle/OBTSnl1Abucw3l+qh/T3OopyI+hZzvGkrJiaeL+SKzqG/E5GsYz886KPP2Z4l9LcWo8H7cYSzuOebUxljy5faE3XzvmU1VXhvm5KDqv8uG9wGoqstL46DcYS623wj29xkPd3+p28Tm5TdkUW7x309Yw1VhKOhlJ52UeLM2oJSGrFH33dLZfyGCfbxbKluiOrhHcsyERj+IG9eK6zTuD7V5pGKdWUlZdwQpjT4acyKSosZp5231FH59X91O6Y7Eb7x+NRe9MPE+u9eJ+cUxpj2cO5JAqLlK7bD24eakH9y9zRyPqOcy5irrybL7ZKdpmnmIsRZNQU8Vam1SMQ+uIjgviwcVn6GoaQ2QbY6motIA5e0QaS7wwbWsslddibRLAkzpaYynCK56u81qMpTJRT+cwdCIbyYgJ5eFlZ9T20Sj9Ms+de5aK9H4+zSNG/sw+nUNUGWISFsPjqz24Tz5J7rqQNJauc7U1lnznYXzgTdVEUJ66pWzevP7oAbLKxWcrfDCr9nXmSIiNmLTH/D+MpbM4OXVj+YEvcUxMoKpJfGGuLybBdy5bzb4jqSSFiLBvWGnSBwOz3uhafsCZwgIqE3dxQDGW8opJjvmCfWd3kF3gTkaBF3GxepicOUZFXepVxpKuSTcs/A5Q3ZCL08kRrNrTib3ndCipzsT27FqC8tIpKbDgtMuXGO5cRnRBIfGXBrPDdTUFVcqKpa/Z7O1FTU0Kl0LWsOVod07E+VNR4IF1mxVLVxtLXTibEk1Zvgu7TXur5pb+xePklEQQ3mIsJSuGXRtjSdkHar0of351OSnRuzl4vBd7fEwpr4rH5eT4/2gstd4K53quM0v2dlf3MVpr0h1ds37i/T5aY6nYk6OHx+KUkEFjhQfBMab4RZrhFX+OzFooDJ/EluPvcbGkgpwcHzzDLcT75oTEO1FLJcE+P2DocJjCqnSCz77FKlPlSWv9RB5vsfmcMb6hazA70Qc984Hoifx3nl6oXlsCvaajf0DZV6k3K/e+yNGAI9TUZ2B34kP0DrzMcqelhFSWkHV+NqE5KRQmm7F/f2fWmG8jrSSnjbGUy7FTn7PU/BN1L6+6Aq2xdFY1lvazYu/EFmNpPtuPdL5sLJWmrSKmIJzc9GNs3PsyKw++wcr9XVimbkDfk5V7nmfFse+xDbEgvLaB4uRD7FQ2bG/9PEj9aZLG0t9BVxtLnpM3slZ5epjyRDEhnScNsF7rR11pMabvbWdJ532cPPf/NJZOmbOhyzr0X9I+Gn7jz9Hic5zL+f4G7F+mvRVu74CtrHxEX92bR9m8WXnq29bBDvjs8sT8452seWoDug+vZeHrBzkV3UjjybMc7GqIXufNqvllqedPdWUpDsP2sPreNRz48Syl+cXYfO9CWFgpRcH+OH+xl3V3nSI+uoKYHZtajKVijg3fj/Hgs5SI78Mptp5Y9NmK0bxISvMy1fZo11j6bh/uZ3Io8bvEzmfWo/usAet0wsmLSSe0xVhKWGTDpievGEuGLxqxYWIYhYXVJB305EC/9exfGUR5fh5Or/5nY6n1VjiXCWtZ+oBoI9FWOqKtlCfsGXTaoDWWYhKxfGwTR/Wiqa4rIfRwMBfFfMRnWwRpl2qpjvJi62cHCEisJcs3Ca8dAfjt8yfUOoo6cWUImHsEo8Ee5BdVEGFkyqonlA3JjdF7diOb33blwh5n0R8b0H9xM+tEX6770pao6gYy59uw+RFDdF8W4+cBcW1d4UeBmJcEDt6FwZPK3lq2BAVUk2Vjg+XRLGqTLmH7gS6rn9kkrsXFVxlLwWMPoHPvTqyXK3tOaY0ld5c80pwusuoBHa2xlJ7BrhZj6YKyYumUI6fFvKjMM4Ijd69h+ROGrHlYl+UPGaDz4kbWPCKOPbIby7kXCLOvo1nJ/x3F2Gr7WZD6sySNpb+ltMZS332F5JcVMHfveW5tWcGi6K7Fbox0zaKkvpY1G314fc8l/OshMyKKodsySa6qxMj6HF+75lAl/u59jbG0RpyYLyVl88RaL57UvcDTet7ct+wC7x3Op765iulm/tzSYiy9aR5Hck0dUw4Favf9aS2jSOvO5d50t8mlpKScpQf8uHt/HCF1zeRFpzH3cDwJ9XUs3+bLvasvsim+SoyyOr41DaLzxWKykrP5YEEgq4NryMtJ4tEVHqIeaYjzMeXZMfRscyucYqS85FNIWnY+w1cH8GNgJbXZBQww9KXLnmQi6hrY7xzO0yeySK+pZo9VW2PJg9sWBvDD6ToqipPop6fcrpaCd2UzDTnpfLzRjZ0J1fhHpjL0aDxVjfV8d81T4b7xzCOjsJhXDS/QccWVlVAPLTuPZlsY66ubSHOIYsBaUefqGg46+6obnasGi2jXufH1lCSksiM0m+Sycj5UDKq554RcuWljHAHlDXheDOOe1UHsjq2hMD2Pycr+UKLeH1rGkVLTRNKlWJ5a46lufK2uFlsTwuHsGjGhjKfPUg8eO57Efv8MdPYmcLGulvNOYXRd5s3c0EoqMvP5Zk0Y+hF1FBVk8NQqP760KxK90cA+k2AGnC2mqlJ5Qp3WWDqcqtwKl4ZmVyTmFfU4iotbJ31/bCqaiLuQwCuqsZRNRk0lW4978pF9HgV1pRht96XjEn++PpGHdUAEA88mcVSU6dsVIt11kdjk1hMadInHVl15Sp7UXytpLF3nUo2ln7lQVUam30I2tTVALPpgeESPtPJK0lN0WHtwHB6JGdCgGEticp5WSEPeNiwCDpBdk8cl36uNpf2nL4rrw3lcTnVnlWlPDE7OJKZceQZNM4m+89lo0pPjGalUFDlj5dAPPYt32H5yN8XiC29U+Cx09q8ktqCGrIRP0LOdgG++8iTMPHxdRrLP+Rg1zTmc87ryVDhD8x6ss1pBdH4VuTGTWW/zKfZpiSK7DGzOWpBQlEVs1Pcs2f8RJ4OCqW1sJCFiKNtd11JYnYed+2R2JYdSkyPKs+clVp8zIKm2hqbi8xy/xlg65O5BVe0p7Jw7s8XJnrKqPEL8JrPWdArn07MpyjvCUefZpNY3kOa/+Gpj6VAP1oc5UVQVh4co83LbH/ApKoD6OFzsv+d4Sj4NRbs4fGIdSaWlJMVcYyw5WVNWG4iHZw/WmLbpy8Nvi/d745QYRFWxN84ui4mvbyQ98CcM9z3H8v1dWXygNw6x/tRWnsfK/ThVdXF4er7Dwt1dWbnvRVYe+QLvwnpqM7ay//AnWKWmUFl5HAfXAeibD2KTxz7SFWMq24LtR0WdLJRx0gu9w+PF2CilMs+YA1a92WpvTGTqMU567icyt5S8xPUYmX3GkYBAKhrCcXAezbHUJBpLz2J74nVMfF2oaaohMrgPh5Q9lhqLsXIerq5YsksvoanoIOY23XBNjSMn04K1B6bhm1RLZeHClhVLP+JVWEdl2iqsPWworc7C/8IP6Ih2sw46RFiUGU6ndxKVboel43usNh9CQHEhWfG72aQ8Ne5yG0r9WZLG0t9BLcbSsEsUZ2dzYZrxZSNFkd5TBhxa6E1FcwOBIw+yfYgFcYXim7j/OcyHepCRXkyIvgUOG6poyL3mqXDPKU+FqyDP3ZItPTexQeRlNOY0IRnl5DjZsu1BXQ6tFeeLvAIOfbBbNUhay2Qo/l73nj0hRVAR6oXpexsweMGYnSNPkJ5dR8hWW9a/rH1S3Trxv1E/Z2LD68gyNWfdwH2cOi8iNhRxfEIgyQmlRO06xNKH9uBonEWdOGfHbtusPhWuqLicE1+bs/2DRKrKUjj7/RpWPG2Hv3+NOF/n4PXDlfZQjKUDk5ypKCnGcfw+to0MF2UvI3CJOF89ewxvz3IKL/pxZIytmEc0kbz0xFUrlgyfM8J4b4y6GsjteUNWfGCFvzKvqczBSXm0/9ISGkp9ODZC2buqkvgDVxtLe78Kp7wkBbcZ61j7jDZNVeJ9xVg67ZhFbUw8R3sfwcO3npqLbmx5WYflD+qxooMBW1eGk19cyaVZsdSWiTJM38SiDnqsun8Nq944yMXYZmpc3dj76nasDudRlZuN07RDqiG4pf95EqNFv4eFYtlbMZBEvp03sKbLQZwsC6kLjcSk/xa2vH+YS05RWM32JtCnjGJ7H4xe2MnhNbFUVJeKdjvE3h+TaKgrwO2nveiPPkthVTNp1u7smuZGaYP4jj/uADodd3J8VRmNZX4c/XQdbmfEudwtCN3H9DljEkudKJtqLA2wwjeuiTJnB/ZPuyDGcAXBS06g20mM6bUXCT94gVOfHsPvdCLe35mi8+QmzCyLqA8MwaqnITpKPVrbUepPkzSW/pby5A4xwX9pcwbucemMNj6HZr67ulJG0a0Lz3HbihDWBZcQHFPAqZAc3BIKOXY+lNcNE3FMzGPGgTMMsU7GV/z9gnLL1gI3blNuHVvopj7lLEgMCOWWLkWOQltd4umxJxW/jHyG77yg7tujmXuWZ3ZG4JhcxCc7fNVjrWVQV+2oTy7zZaxtPhdSijiZWMS5lHLOecfzxlxfZngWEiiuYs4xeViKclqml7F1dwCdRBlPi/yd3CN552g0+xPKcYoqxCUsV4TNxSc+ky56oszztfkpj7d/yCkD5/B0PlD2cloUhE5gMWfiinCNL2XP2RjVqPmXaQquKQXiy7n75ZVFim4R792yPRKjpFLOxORzMriIU/4FBKVm8e4mL+ZdyMPMI5Zuey/hm1HMe1t9LtdVaYNhJ1Nxiczk8VUeavu1pnu78oQ+w0CmJ5XhZB7CJLssvGOy+X6lUkYljLJ6x4OX9qRwIbOEyCzR5hdDuXu5eF95gpxov5vnezIzsJCLIakM+PkcN6+4gEFIAX6xhdhdysdbfGnfZxVBpyVnuUXkqXxG1XItcOX5rSFYi7ZzE+Hs08UF1i2UZxee4XWLeE6Ji7FrZAG+CbnM0/Xi5plnecg0UUw2K0SfF2EurvjusQUs3eFP5+OZYpxkMMb4rKivO2sDCzjuGy/+9me6ewkB8fnoHA9gQ1wJNg6RPDbTlQ5rk3BJzmfJERFnwXkW+OQTJvraLqIIn5gMph5y526jACziy/GLzMdOTGrOiItXT4NzdFzR3piX+iskjaXrXId6scxmPE6ZQYS5T8RgT2dWmWhXwCiPiF91sB+7Lp4gtTCC6FRPQpMCSEu1xtJqOOaXLpIRv4w953WJyPLB81w/Vh5QHpv/Biv292KrnSXJmWZY2SorRl5n5d7X2eVykKySRILcJom8OrHYaiy2UWICkqXcsnSe+IwAgkO+Qt/8FZbum83FxDAiwoeydO/bHBFfhHPyjrNDjJONNltJK/TmxOlPxHuvastr+qbI4w0MT28jKs+X2Cw3onPDyMw+z4GTo9h2wYrU/GCiU3xJSDpOUq4f4eFLWHbsW86mXCI5y55zzj8SlhpESuo5YkQ8v5QgsjLtsD/5OssPvKnWbfm+Xuw8ZU5K9l4On3yeBTsGc+D0cVIKA0QdgshMO8a+431Yaz2W0Pwogt0nY9imXdccfJ3Vh4fimeBJRpqod7Y7F0WZkrI8cfP4ikMRPmQkrWLv0bkEpAQSEPC2aNfX1Ufkr9z/hqj7JuKzj2PvItp1X2tfKRL13/8KliHHSEx04txpK7KK3bCyf5/loo3WmPZgzd7nWXt6FWF5iSRmxZORIOpg+iLLTXqI+N1Emw9gn/sJMcFww9T2LeaZf8bxKG+yxKRQ7Z+8cCIjvmW9RV+W7xftoayWEu2ubOy+ymYRPpn+JGa4kZB1iYiYTege7InhUSMis8OITfMlPcsLZ/eRLNr7MgZ2k4jKjSIl6xzxqS4k5Xnj7vEaO08vIyPfn4O2g5l/cBDmkQFkJeux68gLbPA4QmpBCAGepgQE+hOfNJENps+w8PBoHJMiSYmchuGh/piGupFVECjK7EZ6rgfujiMxPDYV9/Qo0rIvEJvuRXqSBeaH32K1WT/1/NPu50PqD5M0lv4O2oT+Cxsx6ulN3PlLOH1hwIpHxIRbWQ2jrB56Uo/VTx/E9UAKuR5JJNhFk+SWSNyRk+zp7kDo2XjcZuzlyJxUMjxOsqP7GlY+qqyk0WflgyLe/hRyQpOJc40nVvR17MVsYnZYs63bGpZ0XMOeH8+R6BnDzj6bRTyDy/kqj5Nf/bguK989gadLKqlecUQ7x5HkFYPP2uPivXXq7V9q2GcMWXWfGEPjvYgJSSLWM46YgCwyvWPZ9+4Bdi0PIy0ojehTKSSeDCU5KJXQzXYs723B+TM5JLuHYTfQguPWCaT5iLguacQdjCMzPAm32QdZ/qB2JdXKB3TY9pk1iRcTOPb5NhbethnT8eGkhqeKtNPJcAlkT18jdAeaEy7mVIETzTG4T1e0X0tbPm7A2m47uGCbRMYZUR+feC6eSiZFfFc+99UeTCeK87WvMwcG2RHknMLF1casfES0iWiLVQ+vY/MQTxJ9g7EdpZhFLe2kSGmrR/Wx3hZB0nFf7D49RlR0PgETDmLwoA5rnl4v+nEty549jo9dLgU+hWQe9cT8qTWseGq9SEOfZfdv5uDMCAqiYjg4xJgFD+3i+PxYMoJS1HZPOJ9DjKUrxp2N0XlYeWS/0u6iTo/qsfYJa7wsM0g8n0C8RyopR3zYp6zUetOeUM8s0e9JpAWk4vzzEZZ10GHFa6Y4nMkkzTeZaPd4Yrwy8de3w/hLOxLCMnF/fwcrbjPGdEoSWX5n2NtvDcZzQkgPzSBwuiVuC71I8riE8UsGLHrVBGdl39m9R1j/0AZMJkWSGpEp+iOO+OBk/EYcYP2ju3DalkSuX6p6q2VSwCVOfyXG/RMb1Fv82v9cSP2RksbS31DKLW9djC4ywSqGn07EMvV4NJOtY67SBMtofjgeyyzHBObZx/OTTQw/nohhijjWGmeKjfbvH66JqxyfaRfHAhG3VXPt47RxbZW4SjglTyUPbRmmXD52JZ0fxOuJx6L4/lgssx0SWOgQp4ZVNOlYNJOsRfnE8QWO8UxXyiaO/yzSmWIp0hT5z3OIVdOcYqsty9yTsUwT9fhJvL46P1GOlrpMFX8rE+FJoqzzRZz5Is8frKL5TuSnhhHln6bGvbqc45W0TsQzryXONHF8uijDVJHfNBHvR/G/WlcR/9q8f60d1TAi7FSlzuL/6XaxzFDCHbsmjNKPdvH8fDJO5KOk25q29n2l3DNFnaeLv7+zjFTrNkeUc6GTtl9+EPX9VvT3lTjaeN+L49NEuvNEuAUi3DTrKNEOUYwXbfGjGBPzxfHZtjFMPBrFBBF+vGinaS1tPUtta21bXW7blnE2TamP6K/Joh5T1D6MZ7adMr5a2kktvzaO0l8TlP4Q8ZS+Vso852SMWrYJIt8pJ+KYI44tFGnMsIniK/NLPNzydLv2xr7UnytpLF2/Uh6zbnRkMBauM3Dw0cXxwhpOeq3ipHcbea3ghNcanC6u50yAEU4+OiKcDvbeq7G/IOL4rBX/rxX/6+JwYfVVce29RVgR3v5yWquw81wtjum15LUSO4+l2Hrr4eJnzBn/jZz2N8DeazEnPFeIOGtFuZSwIl0R1168VvKzU9NT0hZ5inJcKbOS/3JR3pU4+G4Q6RnhrJRXhLP31tbj1EUjUY8NnPJZI9JW3tPHzkvEu6AvyrCeU17LsfcxwCVAlOeiKIuajyiDj7b87dXNzmsZJzxa0zYSaa8Wr5eJcGu0cX/RriI/z6Vq+zn7i3z81okw2ro6iXJdblcRX+mXa9tVaRclb4erjl2Rvegfbb6Goiza9tK2mVa2arpKfQ1wEvme9GwTXymn0t++hiJfEddjCSe8RTnV/jHmtIij9I+Nx3IRvrVcyv8rsBVtd9JnnehDEc7fUJR/pejHpaItRH+I42f8N+ByUQdbz2VCon/F//Y+hriI8C6+emp/OFxo7Welz5R024wztexrxVgUeVw0FGVXjou2Vcug1EnpJ6WtRX94rcVZ7Q9t2ieVeojy2V1QxtpGdaw5iXY97raAbTafYSD3WfrTJY2l61/K7W7b+u/BdqYjTotdcJh/Cvt5V8tulhMn57ngvPocp1edxWmhM46LnHGYJ/4XcRwXnMJhwWkR31mEd7oSd644vug0p5af48xaN61Wu+I4z4ETP4s0lfcXOKv52reTr/0cJ1EuB04udOX0GjdcdZT4Z8VxB2xnOV4T3hFbEd5xmchrzVmcl4hyLVLSFcfnOuO84qyIfw5nUUbluNPiM9iJ/O1F+U6LNE+JcHaiDi6rlHxccZqv1O20Wr+Tc1vqpIQXx9V2EnU+qZRjpjOnVp4TcUQai09xQpTXXmmXJSKuqJsap205fxbvLxT5iLZwVdpCaUuRj5OI67BAKZdo19a8F7aJp+atvK/N+xfpCjmIeql1E2k6LzuNwxyljG3CzBJhRN6nVp3BSSmbeH35PdF29qKdTi1zVfvEbqY9tj+LdFYpdRPtvkbpN0dslP5ojaPKCbufHTk5/4zaR2fWnBPhRN+KeipjymGxK2dEu59eeVqEc8Butggr0rFT2kCkfUaUxXGhKLcos70yFpR2U8aCqF9re6h5iDY9tVyMA1EvpexKvyj5K2VxUNpPjMeTc0RfK2VW+1qUZflp7EV5Tyjjd462LsoYPL3UWZTtJNsG7cPwZeN2PxdSf6yksfQ3lPI0s/47gjAJyMI8KIfDIbkcDRVS/m+VeG0RnKO+3yqL4FyOhGj/VuIcaXn/yDXxD18TT5U41jauGl7oF8da0risNmGuSkscb5uPUlYL5X8R53L4ljyV423jKv9fVWblf+W4UGs5rk1bG1b7+hdlbfm7bT6tbaeEVdJSXreW69q81XZU32851qqWMIeVNJX/26TZNsxV7SP66PJ7LVLjCR1W0hNqWzdFSptdLk+rWl5fXSft8Wv740p7iDBtjit5qv3RttwinNo2QsrfrWVR0lbjitdK37a2dWue15a5ta1a21mVCLvtQgaPrfVWzdP2xr7UnytpLF2/MrAYwEbLYZwN3Ex4ggNhiU5EJDkTkXjqipKU/x0JU96/LEfCxXtqnAQn8beTelw5pg3fNp4SVqSpvG6bVpu8tOm0kRpfiaNNNyxBGze8JT1t2bTpaPNsU2b179Z4V6SGu6oerX+Lcoj3LpdB/H0ljIin/q+tb9u6tZblct2uSTtCOd6aVnvtKnR1va/U59p21bZHS7zLebXNu41EPuFqWsr7rf9rj7e+f3X7iPfblu1y3a70Z+vry2o5fjmO+lqb7lV1ulzva/K7HL5tW18p67Xj6Up7KHFayqL8n6g93trWreHUv68qc0uel8NcOR4QY81eh3HomfVt9zMi9cdJGkvXv5SJ9b6PTAkyDybs+CXCT0QRYXutIgm3uUSYdYQaRqtI7XE1jvhbeV899ivx2ijcpk24E9r0lLBXx22VNo8r8Vvyay+sSCv8uDZMazkjlLBKHq3xW45ry9Catnit5K/+3ZKHWp/WcG3ziNQeV9K10+bZNm1tuDbt0jZum/cu56P83RpWbQslTkv8X+TdGrbNsTa6XGaljCL9X+bfJm8R9tr3tHVpaTO71tctdVPSu7Y8beJe1c9KOKVtrq2rmm47x5UyK3HUcreGU16LMK1jqrUsIlxrPS/nraTVWraryizSUuol0rqqfCJ8yNFwTIabo99pQ7ufC6k/VtJY+ptK2VT7FjHpu3mhm5TUDaNb5TnmupI0lq53vY2OaU9WK7dnSUn9w7TG5M2W1UryVrg/W9JY+htIedrXy8asfdKQNU8YSEn9MyTGu8FLxhi9uqX9z4XUHyppLElJSUlJtStpLElJSUlJXStpLElJSUlJXStpLElJSUlJtStpLElJSUlJXStpLElJSUlJXStpLElJSUlJtStpLElJSUlJXStpLElJSUlJXavfbCyNMo9Q90C5f6WnlJSUlNQ/QDctcOPbo5EtV4H2UYyldRZvo2/eD0OLAVJSUlJSN7hW7H8FnwizlqtA+8S4xLH6cQPWdd4kJSUlJfUPkMGLG9X9rX7TiiVlY90HV3tJSUlJSf0DpDwgQK5YkpKSkpJqK7liSUpKSkrqWv2mFUvNzc1kltYSk1dFfIGUlJSU1D9Byjk/u6y25UrQPo1NDRSWpVJYKqT8LyUlJSV1Q6ugJJnq2l9OHNpSV1lHQUIhhUlFUlJSUlL/EBUlF9PU0KT6R225yliSSCQSiUQikUgkEolEIpFIfg1pLEkkEolEIpFIJBKJRCKRSP4rpLEkkUgkEolEIpFIJBKJRCL5r5DGkkQikUgkEolEIpFIJBKJ5L9CGksSiUQikUgkEolEIpFIJJL/iv9oLCn/1jc2CTVKSUlJSUlJSUlJSUlJSUlJSf3D1dTGTPpVY0lBCVhZV0dxVTVFlVVSUlJSUlJSUlJSUlJSUlJSUv9wldbUoixCUvi3xlJ1fT1FVdWqsSQlJSUlJSUlJSUlJSUlJSUlJaV4RWU1te1uo3SVsVRZW6c6Ue0lIiUlJSUlJSUlJSUlJSUlJSX1z1SJUNtb4lq5yliqkMaSlJSUlJSUlJSUlJSUlJSUlFQ7ksaSlJSUlJSUlJSUlJSUlJSUlNR/JWksSUlJSUlJSUlJSUlJSUlJSUn9V5LGkpSUlJSUlJSUlJSUlJSUlJTUf6U/zFhSdgcvb2iirqme4spfD1PWAEoRWtXY1KBu/qTkWVLbRL04Wl7dfvzfoiKRd7lIt1pJV6RZVF1HTUteNU3NVIv/K2q0ZWkv/v+iosoa0QYNVNTXasvR2Czqoy1He+F/i0pqGqlVylwr0q+up078XVVXo22vOiV9bd3Ka+vVuil/VzfUij74M8xBpQxNVNbViT5sPz+lTSpEmSob6v6kMikS+Yi2au13tX2UPlfGpdpuiF658p6iqlrRplU1opxQ29J/7aZdXUtVS5zapj+rTtrPRmV9vTqWSuq147isWozvdsP/Filt1KCOrZpr6ltUpa1jdaP4LP9Kv7aqtL5JtGUTpeLvospaKsTnrqympt2w/04ltW3G+S/eF/Wsqb881lulfo7VcosyiviV9Y2Uija5Ou4vVSLSqm5Q6tb++1JSUlJSUlJSUlJSUlK/rj/AWFImdU1q3MyUKFwiC8U0U0xKlQniVZPzGqpE3iXZEezZu4ftu4X27ONwRK46YSwX+eanh2B1LoC4osr/anJaLCbEZXWVRJ1zwNM3hrzaemrrywm8YMuuPbs54++P9wknLuXW/Jfp/xuJupY11JKVlkdKUoGoTzVJ0ZG4eCeTX1urmmftxvs3KqmppaAgGS/Xc0Tn11FZmsrJE774pxZTXtdEWWEsp44eYNs+L+KLCglxM2Xn7uN4RhdQqpo97af7+0j0e00jZcWJxGTnkV/ZTn6KqdRUT5JnMCFRmRSIPv5jy6SVYlLU1JcR4CDaRoyzPY6h5FY3ibFdI94T4ywnhJPHD7FTjAl1HJo54p9eRmVNKaGRfpzLrKZOMe+uTbu6lvJ6Mb68zdm1+zAuAVkU/+HtLFTTQLno+7isTHJr6shJvYT/eX9SK+oo+y9N2BKRTklJOt4Xz3IxuZgyMUbV90Qdy6qLCPZ0xT8miyIl3DVxW1UqPkOZ8WEctQ0nVXz2KptqSBH9nJlfJsr82z9fyjjPz0vEU4zzmDxtupffV85FipvaUITjCQvRX7tFn+5m1yl/0hugvl70U009FWWZJGSlklFWR+m/aZMSUb9SUb+wxFz1/PRnjEcpKSkpKSkpKSkpKakbSb+7sVRS20BZVjg7jVexdvt2Ri8wYqe1OZ5Z1dTUtUxWhcrqGsmJOs38779j6DdTmfbjT0yZMo6B301k0+k4dZVRfuwZDEwdCc2tpFyd6NaISaaYCKoSf4tJYUnLpFGZjJZUt3lf/K0YSxUNFfiZbsbaNoAiGkg9v5NxQ3szcsoMLJzssVm/Dd/0GtVkuDr9K2mr6SsT0LbvtRwvVvIUavu+Ek8xM6pKgzBY+jObjiWK2lTjuG4Fr71nRrJ4VSXKf9UkVp3g/srku6VelaKvssMP8UWnzuwJqKWxPIYt607gHFtKY10ux9ZMZeBbI/lprhXHLTbyeb93+Gbmek74ZFHaoKwcaaf8Qkq7XS5/axla8tSqbblEWCV+2/eVONX1VDeW4qQ3hlUmbmTVKitoruShGE8l9WI85Tli8MNkTE+nUNrUqKZdouhy+/1KG7SrlrZv9z2tlHQr6kpxO7yAT8Z8zozpPzH03Q+YbudPcUOTuoop5OhYeg/ow5jJ05kybSqT5m/mlGjT+uZyHA8vZOK6HWp9Kmqu/hyUNzSS6GvGyL59GfnjCkyckihtbBT11tbl8vi5XDeh1vZVj7fUvfU9JY44ftVYag17OY6y4q4Kzx0/sHSTJemi/DFWS/mpzyjci6G+sSXuVW1/TZrXvKdIWTlYlmLHqK868YNFPPU0afOuaaK+NoolA59nupEr+SJcudpf15RbvFbMqJRgN9YauZHYKD6/SWZM+0GXc7ElVDbWacvRJs4vDB+RRmlNnWo4ZwTtZfiLXdkfVKVdcdcSpqS2nsrSJI7qz+Od4d8yefp0fpwxneFjP+f7TbYklDdRK0ofaDafJbrbiChTVp8pca8ur7YflBVp1XhbLeFzY0fyxRguazl+bZ9cKWfbz0X7bSklJSUlJSUlJSUlJfVP0u9vLNWIyVl+IscstrNg+mCGfTmL7ScduZBRQll9y2oHMcmtrC/FZtk7fDjXgsKWvBT89k+iX7+xuGU2Ud1SNu2tarWU1ym3/lSQX16prtqoEOlpJ6disifeK6+rpai8goKKKsrqFCNFu0qqUqShLnJoLsNe5ys++2A2cWrK2uPKxFNJv6K+gdKqSgqUNJTb2ESaSvqlog3Ka2soVI4LKbegKXm31qVc5KXcWqW8V9hSzoomKIo+xGdfdGGWbQbNzdU4b9Kl7/CjpNBMpZggXzFRRPnFa8Vk+GV7irzr6ymuqKC4toHsKEu+fbMnB/3LqBJ5KE2k3DJUV+DN1Hc+Y5xRvFItTiwdxesfHidf/N3YVCfaXvRLVZW2jJWijA2iri2TYiVvxVgrEnkobaeYFxXqbVZKW4t8W1+rZapR01KMPrU9KhSTULR1XTN1tVEse+dlftR1ILu++WpjSfRXY0MOexf/zDdGx8lqhErxvjKBV9pduY2rQO1XbT9ejteeRJtUNDZRVaeMzcp2bpVqlejD+kZygq0Z1Ot9DMKVG8Yg96IxHwybyan4KpQbrhxnfcSi9Q7q7V6tVNeJvqiH+hx/9Bf+yCqXTDF+Gq6kXV0jxnA1blsm8nKfXSit3ixSKxNtWV7T2s5Vom1bboUUr5Vxq7T15fqJsaO0q3K7Vuu4qmwQabTEv2qctaqmkcbmdDaOfJNx0/eSKT7AMTarmTdsAl7FSpsqY/DK2FXiKGUor6tu6a8qtU2uXaGnGkupjoz/9g1mHksUn4srxlJdbQyrP3iNuVvcVGNJMSjL1c9Kazm1Y17NS/SrQo1ojQjbcXQZ/g228ZVUNYh6KJ8LMW7Uz2i5aBsxbiqUdhbxrozzStU8yggzY9ybvTkU0tZYEm0u0k50Ws7Hn47FVnFoW6hLtubLN19jzfFY0U8VmPw4iC9G6xAtTiKVIk/lM3r5sy3aQMlbuV20sq6AvT+9wStrD5NTpYzDWjG+W8ejCKucB9TXIv+Wepa2fC4KxblFKbNy219rO0pJSUlJSUlJSUlJSf3T9IfssVTeBNmBVnw+cCQfLZzLes9cMdmrExNe7fsl1cpkO5kt777E1xtcya1DvV1OmZPW1BQRGRREagXkBR9i3PLdeGVUoeyQE3VhHeOGv8PgISMYM28eUxePY4NbDlWVYewb/zUbDTYzfchQ3nm7L2/pWpJW3kx9UzlnVkxh5y4Xgi4co/fLj/Hwg0/RZ9p2zgWeYfe3E3GMq6OuqZG0iJPM+uh93hk6lIEfT2SDSwTFdWJiXZbFAYPZ9BdpDx4ymMEfzMQ+ppSqpiYyA0z4Zsk6dDfMZsiQIbzV+33WHg8Xk85U9kx7k0cfvYdnX/+WY37xuOwyYsAoe1JyTjHl86UcDcqnQuRbRQM++35khMF+YkpF26irp0Rbicl2TWMlfscM+bT/YIYMe4cFc6fxxesDOBTWQFORP9O/28Hhi7HY7xzKMw8+wqMv9OH7OUPo/drjdHzwFT5ZvJWwimZK4p1ZNHCQKP9QBnwxC1PfDMRhGsvi2LDzIFOXjWP4F0MYt+E8JdRy6fRKvvxICT+YEePX45ldKY42kZfqwY7vxmGsv5GpIq1B/fswZJOz6Ldijm6ezgsP3s3TL/dl/PEQddLduqJDMRwq4q35etInrDlfKnq6SbRfHWFHDNCZsYp925bw8ZCBvDdqLR65ok1aDIe2UvYValDGSG0piXEJ+J7ZxUR9cwJE2SraNaNqxDhrJMhqPt2+30VshTLulLQz2PndAOYcj6a5OZVNX81ipaEDwUkJhMemklUpwihmUFWdGHd1nDGeyeSJekTVtK5+UfbLaiLOS4dPej/F3fe+xOAZuviE+DHXYCdzlwxm0Idj0TuVQkNtMU7bRjJo8BCGDH6bcYs2EV6s7BxWycVje1k+3QC9hbMZJtq57wcfs/N8MNb6c9Wx9PZ707GNKhbtqF3to5huDbUluBxaTufH7+XxZ7rylaU3obZGLPzoc/QWrGL0UDEG33mfycdDqVNWT9VDaWEkOxYPYIAyfgd+hc5Rf/Lqm9WVR61t9Z+NpW7M3XKeMjFmQg/poD93IUY//synopy9PxjF6vOpNDaLNjl3lLHT7PANs2Hm0Ce555En6P/5WrzzRN9VZ2I1ZyLvvjOEwYM/Zer2s2RVKbckinHeUM6Fw3p8PEC007BBLJgzlRFvDMQirLqNsVQrzgL1eBuO4ZOPZ3A6WwwGgTImmkSLpkaHkZyRi4/tRl575kEefbwTgzfZk1HfQE7CceZOeFsd/4MGDmHkqlNk11VzcdMS+j9zL/d06sMPy9zJEWmVJJ1jwecfMkjpg9FT2eKXQbX4rFc11hIXcJjpX2g/R0qfbnKKo6BWMa207SglJSUlJSUlJSUlJfVP0+9vLCm/+NfWcsFmBuvPBuJnZcEOPUdSREYVrStYqsWEv6EBX7OxPP/ULXQZa4Ct+3lcPTxJVnZ2FtSIcmV6rOPNr1dyNreBgtCDjBv3MYYucWRlRbJtxhPcrnmFhacyxWT7IjPuvp9eI9ZzMSOLBM+D9OvzCksdU8V0swrrrwcwf9ERcmoqsV79FR8N+Z4zmaVkxxxn8Ss9sYgWk9N0W979tA+LTbxJyswg2HUdE5avxispFxvj8bwych1+OSWUludjsXQIvT7aSZwoY955PZ5+7HkGbnEhNSsL9x2TeO2dSdgkVpMXvp/Phr/OjybhVNSU47xZj35f2pLTGMfSQZ35YY8Hxcqqo/pYVgztwXgde3LELFlZ/aSaIg31XDqrw9A+H7HpbCIZmaHs/KwPDz/SCZMo0Uh5Zxn2xjw2eORSWXiWqUM+YsRCF9ILkjBZMJI3hmzGr7CUsgJf5vUcxMfr7UgWZfR1mse7XUZwwL8MGlNY8FVf7vloLs4xaeSWVpPia8DwHv1YaXlJtHUyh9aMpueoifiIwlZmn+L7Wzvy9nc7CBFpRZ3eRvfeb7DOI4+K0hAWDe3KpOWHiSoV4+CycaE1BPxNlzL+4x/wEX1cW69sY16Bk96X3Hfnsyw/FkRSRhA6X/fgi0mWpIp2aB0vyvgrF21dV5LCaRcHzDcbMHXo+wydtw6HuEJ1FUy7tySpq4qacN43lN6bLMmtbqS8toHKmiy2z+jO27svUpN2kk9f7cDDL7/FsPffY+Bbw/jWyJFUZaWLKL9ipBT4beCDmWM4GFWlrv5S0lZvlarIwWHDBLr2WMXp3GJqk87Qu9vLvLj0IJfSciksL8Fq9Sj69vgRy/BMMlIDmDv2dT5cbkJ+UzMBpj/x6L/eYP7BcDF24tj04wPc9tBrzN10kaSsVPbM7kf397ZyqUH57ChtqdyGVU95eQz6I3syeoox4RWiv05vYMh9TzFh41lSRJ+c2j6Nl975FLsU0YjNRZjOfZPBn2/EOzOT1EAHRrzXmZkWfhTXN19ut99mLHmoG68HbZnCqx06sfBIENlZaexf8hldRvxEQFkTiSc306XnVoJqKwi2/IZun4zFzD+fusYKnBdN4I2hc7CNzSIzzoU5H/Xg27muFDRClMsqhvT7jG3nU8Q4D2TrB9155PEuWEQqptMV07C8sZHsS+aMH3Qft7wyls3Wzrhe8CYwMVc9bzSLcldUprBjymCGj1yCT0klpUlOzBjRhcn7LpJbXklO1EnG9e3J9ydiqSnJYNu0Xry2eA+xudXUVIjPyvA+jFlpRbRoyyB7HYa88zE7ffIoTT7FxE8HMs81kaK8TDyObWbkD1vxL6oXn+9fGqFSUlJSUlJSUlJSUlL/BP0hK5YUKbe2KLf5KLebtF0ZcVliglzVUMX5oz/x9TejGPj0vWg0GnqNXsJRpzRKRN7Z3sa8NWkdF7LTOLroJ8ZMsiJLHFeKnO+/n/deepN5TpliMniBFW/0xOBsrrrqqb4xjx0/vkmvTa7idTW2E4exZLkVReI9z63f89UnP3OpCTHhtGNFz4HYpDYQumcUfWetJUTxWpT1JA3K7UONlJVkYeugh5nidNRf4vihTcz5+n06vbWIgHrI9VxH70HLcEqrVldOkO3GsO5fsMY1n+ocR74e14vFTsqkt0Z7K9yIY2odvDeNoNO4rUSLSOWhO+k/cBybvQqpbW5UJ/Qlyu1n1YUcXPEGHxueRlnjo2xqnumzi16vvcH+MFGBfHc+6beYzd6iZo2XWPjJSL4xCBdT6yYcdSfQ++Mjal7hZlN59dMNRIq/Wzk5sz+fbjxNU20SC76YwFhDL9U0oCmL7ZM/Y+zPVlduDWvwY8rYz5h1LIWy/DMs6taPzRdFQwnqqlMxmNiNgfv9xatMDD99gzkbXSkUnXT5VjjlNri6bPbNmUCfsWbqvkAVdaL81Zmsn/Mp/WbsUm+NU4g+vorZg8Zxvli0WJ0SX3vrXWroKYy2LOC7KTNYrH+c2KpmquqVW6l+fTPpVmPp1L7B9N50hJyqFmOpOoMtP/ak/64LFGecRW/BFPa5p6l7WJXG2/LN0F7M3u9LWXMT5aJcDVmujB4zB91TaaIXtf2jpF3V1MjFA7N4460thCmFT3NhSI+JGHtmq33VnH2aj17/ggVWcSKe9rbL/ABDer/3NUeiC/Azmc7gAd/gWqBEbuLCwQX07P89PmrTNhF6TJ+X+szFs6RJfUqdWqcaZXTmsXdCfyYtMEOJmmC7lgl9x+CgLLcRlMU7MOaLnkz3EOMp7jCfdfscmxTtewpxDtN5/YsNYqyLMdby2fzPxlJXZm9yV8eI/4ZJfPvxfHyV+9IEed5bGfjle2yOqiLn9G66D9hBuDiedu5Heo6ewhkx/OvTTvLVByNY6tLiHAsKXdbw+cjvsEsp4ejqN/l8g5uavtJ2aZ5b6NGtB4dCq68ylhQp+69lhO1j7k9f8/nQN+ggzht3dhrAyu0+JJcqax8rsFrwEeMmGJEqXuVFu2K1zkyMTijwcmKH4RLeH/g8nxn7i1rWc2TRAHqsO6HeZhdxaAKDRs/movauSRW7eUOYoneU2MgzTO32ECP1zpCuFFKlUZTp/39+lJKSkpKSkpKSkpKSulH0hxlLysS7dQKubOz7yzA16t48yoRbIeviafYYGTF9RC9uf+ZrTmY2U+K3mf4/GHEhIRz9sV/w4RxPikXYKsWMyXBm4uQ3mXMig+pyb/R79cPUv0y9ZUUxDrb+2JN+W89dZSwpezm5bfqOLz6aTkgtFCcqxtJgbHPKcZwwjJmzD5EiJozKnk5K+ZQNj6vq60kJO8e8WT/xxdDXefer75gw+gO6DlxKYJ1iLBnSd8p6vLOqVCOmPtWVd3uNRPdcPhUZdowZ25MFJ5UpbeseS5akiVeFsVZ83+VL7FPL8NwwmmHj5+FbCrWte84ot9eUhbHuvR4stIkVdW4Uk/8m8lKcWNyjLyYhohEuG0uiZnWhzPvoS77WDUJZH2S3Zjy9PjRXTZzTq4fydO+BfD1hMt9PmMCEST/y8ZBHedbAjsbqeOZ/uZipW0PViXVjSTjLRr3F86IOE6b8wHcTJzN18hhee+Izpu+KJq/oDGt7DcTyUh21oq0rSuPRm/gmQw4GiNip6H38Oj+vdyZXMSpajCVlI/O6ymQ2TfyKoZNOkydCKo/xL0k6w8IZX6F7vhhlf6Iq8W+U9Rrmv/MN54uuGEvKHjfJATasMZrLxJnzWb3JgeQmrQGorFa6ely1UauxtHcQvbccJe+ysZTJlp960HvTKdVMUqhvUva4ahRp1nFq3od8MWotYaJBlH2sKAtl4tAJTN0VQInIU7vfjki7oRbvvTN4vZ8xQY3QlOrMsN4r2R+Yqz7+vzzyEO9/Mp2dvvmiRxrUzcubMj15r8dI9M/F4nVwJiM/+AF/xSkRtQ+02sKkDwwIVsI11xBwWI8u/RfgdY2x1Eg2O8e/xYS5B8VfEHtCtNnQ7/Eu0d4WVhBlx+iv+jL7QiklHjp0eqo3H383ke8nCk2axLhPhvD0C/p4V9RR2ZKuYiyVpjjw3TevMdMq6WpjqS4anQ8/ZuWBQHWM+KyfyPwxK4kQH14lv4zzmxg08iO2RVeR3WIsKUZb0ump9Bg5mdO5YqgG7uWD3k/y1uhJTJk8kfGTp/D9yH48NHocJmGB7PykL0vtE6hpbFDHeU68HQt79MMspPKqzbsVKRt8Vyr9IqgrTcTWyJh1C8dz/79eYbL5JfUzbznvA8aONyBWtGV9fQFnTyzmp2lj6d31PcZNncawQS/zxZYAUf5qzOf3p7u+DRXildv80fR+vi8jJ01hgmivCVOm8nn/pxm21ISUqkpCTkyn21OP0PXdMUyZMRfDC2nUiTK3LZ+UlJSUlJSUlJSUlNQ/SX+csfSfVFFOtnKbSsvmxOrcWlCXcZrhH3ZmkksRNUHbtMZS4iXWfzOST2Z5qCuZFGOpIt2Z8WPfYPaJdNVY0uvZlwMXSy4bS8qKlLd+q7GUXYHz1GF89/MBkuqgUjGWqutUc6CmOBKdSX3pNn0dltZnSSiDBKdNvDZoGf4iDdVYmmiIR2Zli7F05j8YS0fVVRR1tQWYLe3P9wfMWDlyBONXuqmm2WUzpkZMsMtjMR75JrOto6lpUoylZvKSTjKtR29MQhp/u7G0ZgjPfT6J7WZHOWh2iH2HzDG3tMY+Ol80ZhRzv5jPD5uD1dUijaXhLB4xlD5f6WFqdZQDpqYcMD+C+fEzBKdXkJPiyKqeb3M4vOaysaQ78U2G/idjqSqFzZNHMWjiKdVYUvZrSvbYxqS3hmAa20RTU4M4UonDhukM+kyXSNEPVarB13IrnIhTVxjLcSsLduqvYdr7n/DBki2cTS2j6lc3+9buseR7ZCo95pqSUt1IRV0DlXXZ7J3WmwlmfmoZ80X6ygbtJVX1olwNeC4ZxeefrUS5U7BaMTBKgpjw7o/8fDCMMpq1++n8qrG0jL3+OerYqYyx4N2BP4j+yRPpNrYYS6d5t/ds9gRl4GMynS/em8xFZTmaGD0Blhv57n0dAsW40hpLur/ZWJo7ZDweRa3Gkm0bY0mPzs8PZ+lecw6Zm7HP1AxTS0tsXCLJqKq9ssG3KFttjjc/Tf2KmceSRB7N6ueySByn1J9vB41jqXWMuupKMZbmjFpOmKjkbzKWcqAwcDdDB7/GN0ZmHDtirpbD5Igllu6hJORGsnlUd+bbxosxpR3nObHWTOnR95rNu8VYqqokt7icwpo69VbL1n23xOhg/5zudF5oIj5HVVjN/5Cx3xuqT2BMPr+FL3t3YeEOS475JIvzRz6bF3fjM+OLIu41xtLCLxjQbwzrzY5xSP2sWGB2xAqX4EQKlLYQxIW5ctTyMKsm9OGegZ9zKLSEumvMLykpKSkpKSkpKSkpqX+K/hJjqaSuiYoUd8a+/zU6tgnqrS+tVCWfZcaXgzEKrqE8YAtvTTTAO6+As8YL+GqMMcrWQgqJtgt4/b6eLHbNpqbsfzGWBmGT2kzEvvF0+moa7spj1FTKiY1P5VLoCWZ378a21owpwmjCMzzXd/p/MJYKKE+z5ovR3Vl+VnuDj/MmnZanwokJeWMtQY7b6PHSMPrO+Jj1F8tpbtY+WUtto2plNUk5x9a/Rd9pu1WDSCHGcgXPv/QKB8KbfoOxdEhdHRVq/Q09Rs3D8/K9bbXY6E7CwDGS5tq4/2PvPeDivK68YX+/79t3d99NsimbxCmOuy2r917oRR2BBKqogEASCPXeu2R1CQkJ1HvvAklI9N57773PMDDAUP7fOfeZQQPCjuPEiZOdu3siM899bjn9nOeW9sQSJ2/aGgl3S2ZhzPwrYpuVKLJwbNy4HmeiqyArePYtiaVsbDXsgZXH/AUuatVJC9722NJciWsbF2L05GPIomd8G1vsnW0Y8qEpPFKldWtNRf5wWKiHeY/SxQ1sYsVMO9QT3/AJOjT6hkokREXj5YMjmL3zEsJLOh7eXVXfIFa0NLWowDeg5fm7o2+/6biQSgSjUpt1D3P05uJ2qgLFgSdhYjsTV9TP0JyJr62ssWj7MxSTcHA7jTkPMHG+Iw68KSEqqsf1ZxJLvLKntSIMM4cbY9begPbEacydueg9YQnelCgR4u74vRJLrSjEUZtBWLD2hugn/RsSS0v9K9GSch8j+0/DqXD1/Kgk3t+O2V8/Rk695np9arexhWifh4OLnGG+/Mlb2lMp9P0aQ6Y440ocp3VbEbjvuyWWMp7aovc0B/jR/FoLH2LmtMFwfqg+cZtK7qsjWLPtEGIriB/3D8XwJR4iUcYl4fJqfPRFL1yMbXi7FY63VDYW4eSqhZiw+BJIbEWR/lHi8lJDTD/2jHBdj6vO9N8LjoktpIGn1qLPqMNiKxwXeYIbjH7xASbsDyN6KnF+6UAMOPxM8FbKNScMmmoPL943K0oDHq2bgyPuPiiUVyApIUMkt0VRRGHxjA9hcy+DZLdNSiYyH9ZJfKgDHehABzrQgQ50oAMd6EAH/xvgH7NiSVxfX41HexbAdMR8bPK4CPdz5+FxwQN7jx7BwtXPxKqeUt9d6G61Ds8LW9BQ/BJrlhtizpbTuHL5LJbM+xh/GGGAXTEKtFZ5Y/2nX8I1oBoNnAxQ5mHfrE/Rfb8nBYtK3Jo6EEuXXxGJpRd7JsNoxBwRvFen38LKTyl4TWxDW1U0XOYbY+aSPXC/fBln963GhHG7cCcoEqeWmUBv4lp40O9uO3ZhQI/f4Zd/7IebORTE+25Dt6lb4F1QJwLL5uynGPyZKdY/K0JjpT8W2/SBweIjiMjMxcN9W/CVwQWxikLZ2oaaAn/M/9X/wVfj1iGeXm5Q3zgmgbQFrCjxHuyN9TBnw1ma9yGsGvoVfvsf7+NMPDVS9gKjuzljr08F0BQJxxFGmLAhDE0UDN9eY4HPh58R1+A3NmbgzNyJGG61EudoDic3O8PUfAceZ9aDz41aaOCI6XvDRfKjrqUVFbn34TR2MKa6HMXlKxex1d4c9s6HkNzQhsqMO1hFODsf3YAmwrVClooNUz/CANdAerscbvN6wdByKc7556Cy/VDtBtQRJVIf7YKdpSWeiqyFHM9P70KvMbtx5aabGNeaGfMwdcUDwk+r+rBqbXy8hZoGldjCpmxSoqRahgrtQJ6vhK+rRlSED55EF6C2mdpSFMBjzUToW7sIGrrMMMK4Iw9QpKLpyzOwa5ExhtmsxNkrl3HAaSoGEq0fFzaguUUlVnEVPN+ASfbTcTtHhWZNkkOdWPI5Nhd/6rYLYa1AW/YjDPp8GY4HFYv51rc2I/zmZpj3MYDz0Uu4cv4QLMcZYfklH+KVVrw5PB2Gg60RqE4shVzaCYuh6xBKvNlGNAw5twHv91iENzVtUGoSS0oVVKjGrTV6MDCZhVP+aYi4tg6LBk6BNzF4C7VUEX8T5iZfYt4LPmGrGS/d58Bg1FTsorlfOL0Jc83McepFBmTNLWr6MDRA0dqKvNBLsJ1mAoc9p3CB6l9xP4zpE03gePoZ+CY53iros3UqFpotRzTxLPeX/2o3+piOwIGEehQ9OYKPex5EJNGnJHw7ho8YCZeD15FR1YSkyztgMHQSVrtSux4HMNN4PladiRHnWBXH3cJ8IwPM3XqO+PwAlg/4HO//5AOci23UOmOJcN7SjDTfU5g92AxzNh4nWb0EtwuXcfHqScy2d8eTxGoaUwO89lvCaNR4HPRMQHLAeViO0sPsXeep7QtYu2E4Pvr5f6Pv5GsoJvx47Z2A/xm3EBefxqKqOR/nV1rA1HIZTtL8XXcvgMkCR9xPq0NNrjd2jp8A523u1M5lHNq2AFMt7PAypxmNDSXwf+yDqJwq1Hzb9kwd6EAHOtCBDnSgAx3oQAc6+BeDf9xWOAqQmyh8TvI5jXnzF8BWDS73I0WCo765GWXpr3HwqidiSuvEyoiWKl8cWGeP+Ys3Yve143BZZYSvoxrQWp+OJwcPwy+zFrVNvAqjEq9uHsRBnxQoVUoKvF1x/0kkqlTNSHh9BWfcbiOroRnVJTF4ePAYgvOlFS6NtelwW+0szqGxtduNu6Hl4na6mtxIuDrYi98XLLkMv4g3cD14Aq/yKMTPeIWvr71EUmW9SATVlyfh+MHzeBxfjsaWJsQ8u4glC+1w0TcO0X4+OOgRgWKVCgqakLImFqtsPoXpjjDw+ULvXlneCCX9XhDvifV2jB87nL1zBxcPuyIwrwkNNak4dfgRXqbL0dCQhztu53DOMwcKVQMin13B/tMhKBR9taFOkYnrLovEHObaHcXLNAXNjULwugLcdn+AK29yIaPx82ocTqZUZt3DttXc53ys2H0SyfQjrwAqK47FI8ZZXgMUjOvaEjy99jWOBqajQdWKwqQrWL18IZa7B6GkUQWZOkHE28BUpd6YNW8aXO7yZrhCHFw7DuYXA5H5/CKWUj8Oa58gS9X2dnXOnwO+gbChscPKJj40vk5RBq+HHjj0PAXyZhojtVlXm4ubeyUazt91G0k0oHoVvdsEtMqzcHDHKgk3a/fhbi5Ro02FKuLRtlYZruxcBofll1BMPNK+CovmJadxpgTcwZ7Dr5HZ1AxleQKOHXoC36xq6pOTC0w/IDVwHxbZE0/Nd4Lrw0Tw2dyNzUok+t2Am+t1pNU2E+7qkR7hjQunPJFBvKkkGqaHeWHnkQdIru14AL5M1YLy7KfYud4Rjq7eiA33wr1T15AkJ/4jGlYWxsD93GHcSK5CQzPRuLkWPrecSc5oDAvscdE/EwoSfM1WRW1g2ldk3MLmFRLtbecvwqEbUWKbpoJwraB5pby8htvnnyBbKfVXmvoGh8+7wbuwHuWJ/th71E/MobGpFPcPbIKjowteZvKx5y2IvXQMTgu43aU4cCFBrCiS1zeIRFte9BOsVfO5x527uHD4FPEZyZUWP1QRCP1QFIBtaxdSXfU495xHmKyV6EU8R2OqKvbDke2LMHfXI+RT+zFvLmGBuu01D4Ph9+gc9rl7I5/qyvNCsWLREqzaew+ZxKctjbm4tGUl5jI/OO/Ho2Q5VG2tqOMb6eJeYa9oh54tWo7rcdVim2ot6Y7r+zzgFVdCvK7qtNpOBzrQgQ50oAMd6EAHOtCBDv514R+XWBLQQAGuuqP2Ih0azH2KoJ9+aVPJ8OTcFiw5cB2anWrhFzZDb9JKBNeAgnLpEPD6pgb1WKWAns/tqaqTgmU+46aantVSg5ykkvNNTg28tgGoa1T3R3/zM01p5KvlxTjaOvzO5+7wSo36RmpDPUZOOHAbVbxdh/5uoACc++atSlwaW5qhaOWtXDQ/+r22WYXsoCuYaTAH53Pq0CwSEe/iiNuQU4MaNPG2QR5LHfVdRYE9/7eS513fRHOk521ML2nO3JeMx0R/85lNfD6Opohza/iZ+r0m9VxFv1Sfz9zRJg0faK7BkTbOGNf8d0uLSvwta0eU+vY0DSgb0dhWD+/TGzB/9wlEZwVh04je2O5b1qGf9sTNXwFVNKZ6arS5VSXNSYy74/z5NjTGi7jRi54xDTWlSU07eUsbypPuY+MKe5xNUIrti537Yn7i8cupDw3tmQ+1t0Np8zj3JPG39C6ji3lR9Ed/MH3b/1bTvZb/VrclgOfTTp824iXmb8Ydv0fzaZT4uEmllgf1eWGa0iS2GTLttNpsb/td2vPmO03SU4ybHnJ/MjFOlg9JHpTEEzWqNnq3TZqDmre41DO/8Ioj9d9cONGkGYdolxtRl7d8zu91GiOBRjdol/a6PCbqWNMcJzc1h7Rz4fEJ/UD/snxUk3xLv6vnRHLF/WtKI8kKz5PHyPytNUw0tUhyUyXO56J5shxTvc7j1YEOdKADHehABzrQgQ50oIN/VfgHJ5a+A4gtRyrkhFyGzbh+GKpvBCPDMTAcuxpXYyopqP6W6+Z/jKBUoa6lAk9WL4DJgCE4dC8Tta3qG7j+pYF4qKENjaoEXF2+FscPHoYL0fB1YWOH85F+LFBDdFLWleH2lfVwvPJSJBM56dBVXR3oQAc60IEOdKADHehABzrQgQ7+t8KPP7FEwCtQ6lQqlJUXIDEtDfGp6UgrrIKitaWL7WM/dmhAjbIOhbk5SM7IRUVTS5dbkv5VQdbUjKrSKhSWliO/XI7KLur8OIDoVKdAUWU58hS8Fa2rOjrQgQ50oAMd6EAHOtCBDnSgAx3874Z/isSSBA2QN7WgrlkCheqfbKVSJ+BzYHgemuve/zeBrKkJcuKr2h89DRsga+h4vpEOdKADHehABzrQgQ50oAMd6EAHOngL/0SJJR3oQAc60IEOdKADHehABzrQgQ50oAMd/JhAl1jSgQ50oAMd6EAHOtCBDnSgAx3oQAc60MH3Al1iSQc60IEOdKADHehABzrQgQ50oAMd6EAH3wt0iSUd6EAHOtCBDnSgAx3oQAc60IEOdKADHXwv0CWWdKADHehABzrQgQ50oAMd6EAHOtCBDnTwvUCXWNKBDnSgAx3oQAc60IEOdKADHehABzrQwfcCXWJJBzrQgQ50oAMd6EAHOtCBDnSgAx3oQAffC3SJJR3oQAc60IEOdKADHehABzrQgQ50oAMdfC/4YRJLVF+hblehVKJK/XtVnRK1rUAz/S5X1qt/p7YbVGiSqreXWnqPn1XVN6BO/VtXhbuRKRtQL/35TuHnb/vqCvhZE1RUT9WqEmPXfs5jlrfQM3ouo2e13Og3lD/f17dBPWoaW0U/9Y1vcSaAx9TQIvBW39RAYyKcqFqhVDWK8XVs58cCEl4lurZBJv7WPJPo1drWIuYmJ55g3DHNteddo2oTvysYp4QbqoYW+j/BM1r1mEe4PcELHfr5C4HGUtPURj0ATa1NWrxAbTY0i98bCOfVP1qc/63gLb91Lk0thBetut8kmw0q5lOpjpBhJo5WaWtr7tDO9wFuX0YC06lpUZRCTqge07SxBY30m5Crb6SdxK9cj2nP9eSqFtS3vasTOgK/pxJy28i4+da63x80epCloOadPuhvmiPLR11jw4+KPzWyydz0zbghHColG9DY/MPqNNYNGtvEsqz7aPLDg7BXEspJVluIf7uu992gifiplews01Ky23+t3DEP/Fkb1NDx9w5A73fWMTL+u4V0R1f1vxFoDiQH3I5K6KAu5qRshJKea5eGZu35q/HzXfRAQxPqaN6d56yDvzeQv6zmP1nnZ0RXGfl69c2twrfp8OzPQFVdI9ndVtQKWyjxTTNJzF8jK4LX1T5S59JCMxD+F/EdyxPrczn/rX6X+blWrXtZzwt+126b6yolmebSJV9S2zWNbR18E2FbOtcTQLijiq1iXF09fwtspxTsU//A9qcrqCVkst3W9j/+Khp9G5B+aaA+OI7o8rkOOgLzLNHnXdmUeFXoarI/XelqueA98tc6/a4NzN8s+137dX8dcP9/LzpzjKwp3z8G/hZg3HSIgbuo808BzDckgy0tqBUy3/G5xs/nmf6t+eHvCX/7xJKyAfImFWK8j2D3oRtIpYhS0cDM3UiKuwHJgXfgfpp+J66vJWdNCF9jIW6cWov59vYEC7F2/0PkkbA1NjcTk8rhe3eV+J1hodMyLHVeggXquus8niCzRgb/y9vgtNixvQ0NbDh8DilkXdgx7HK8Dc1oqM3DFbeLuOKXiWpVM2Rk0MQzmotCVY+0sNe4fNYbeTSe6Pv74aTuw97ZBU4uzrBfqB73ATckVVNf5Fy+08+3QgM5oiqU5YXj4qGjCMypI6Zjwys9r2kiXBWG4ej56/BKk6GxtQ5x6fHwSShFvapjoP+jAcarohg3zu7DrnuhqGgiB0fgtRHyhhr43T+Gg6/jKHhvRmbQNey59Yhw10S4Y14hHiK+K0ryw97DdxBTQ/MvCsfR/atx4nU2askBqGmnUROampUIeu6O3R4PkFsn8dU74/mzQH3SWEqzfXF8w0E8CK8ip5uCIH7WSDQtTcTxI5fgmVxG/N30rcbinx2YF6vKEuC+ZT0cHFmOmL8JlqzAjYQaNJOzWkMBjryhDmGeO+HsvLhdHrme/brd8C5QobmFnDSiD6fk4n2vwk7TjoMzdvnn0u9/3uH7RiDZrFU1Ij/ZB3uXLcNCtQxy+ws3HYB/aRtaW1WQkeyU5UXg+rlDeJmtFAmnLtsjfm2sy8PlE7dw4VUu6kjWC3IyEeKdhgqSsW+kt9Af2aQ/HuF+eDHxkOpvzhuMa0WDDCFPruLwhUiUEJ/KtZ8Tf8oKY3D0iCdCi+TEn40/Dv4k2isbq+H36ClcbyeiknVrF/V4/HUVyTh35SJuRpVQEPW3x6EADspVSsS9uQanVUfwjHRpA/XVZV0d/G1ABLdKxFw4hkUOZK+vhqGc/AP+GNRl/W8F0jmqCoQ+j0N2pRIN9Xm4euYR7oYW/RVyx3qkGRmB326DoisoABR+zLttsI4pz48kHXNQ6BgOmovLUvEkLJtkt+GtrfozwHIgr87GvVsHcCEgj3yPTnNiXUNup/+F9Wp9y7p0J/kEcvq9jeo2ora1GuEvYpFRUE1+w1sfojPUNJDfUFOBhAhPJNY0kW3+PvTQwV8NhHc52du4AFccuOWD/LqmDrJRQ75OWU4sIuJDkVvP/nCn978JSO4UbTJEkY+Vkl2NBlUlvG49gfuTdMnH7eqdPwuSj1Sc7o9Tm13gQPI8T8OHCx1w8lEYqslv5w+e6X73cOfcA2S2+2MkZ81tSA84j02rluN5cjUUpAc6tE/83VRfisuue+B0kPz6WuJLIYuaOlLQ1VAZgpM7NX7JChz0ylEnsbTa4rFS+5mRd7H98htk19Lf3yC/XLe+sRaJWQnwji3+u/rUnJDOjvFERHEVGusLcPk4+R+vcyEj/+Nv7keQzFdVp+P5kaPwzyA/QSvG0EFXwDzUjMRgN+y/8Qq5xI8aHqohXq2T5eHhwxu4GlqIOm1dTfLL8VtK8E3suBaIAtLLXdo78kfqGhWI832JQ+ciUExtdOTh7wsUT1LbBSkvEJBFdoD++wfxp9Qgp9iuIOEBlixywKp9FANTvPaXx8DfDiIGLgjFEYqBX6RXk3/+TxqDKVVQNpTgVWQCkgvkhCctGSQ6NTRVw/fefew7H41y0gHfOz76B8MPkFgiYWltw9M9H+K9936O2ecTQN0Qo/PqlQa8PjoLhgOt4FfFX0/aUF0Wij3TxmL8zK04fuE8Lnicwso5lhjhuAtBxUBLSz1igy7jhNtZuF04A0fjP+D/jrHEXlcPnD57BldeR6OoIg1bJv0GH8xcD49zHjjp5kb1Jbj82Bs5cjJQDeR0tbSSYug0XrZIskhYDTaG1de+qKY/2403zYVmg0D3bbAYsRlRLUB22AOcobGcpbGs0O+Gzz4xwPoT53HW/QwuPXiBbBkrH632vxNIRrcgyh0TP/wMp8MU0ldI9XM2CLKKDDz3D0FcRTOUZUFY6mKJFd6EIAraRR1yTuqJlkoG7UCY8F5HBlZB7StbW0WSj7OijAtRl4CDaG0h7dBWi6Qwa5paqN5b5Sm+8DS3kHPwDcZJWPokzDX4Hd77mR6uxtVQ/y2Q8VfSplIcX/AFPt9+WzgKYccn43c2jnhVTI4FrwgSbZOz/+QAfv/JTDwoJWci0R19f/NrfGpmjseZctTTnGp4HjSn6syXsPnNv+GPposRp6C6TV2M58+C5LTkBR/D8Pfewy9tjom2eDw1Kvo34yH6f2qGTc8yyWFrI0PCDpNkLBgX7HDVqR0SOTkLjPPaZjUOOcFBvNT+d6eAQaZqUdejdrXwyXTnfhT8Xos64UntKIgPRX2C+qaOTpCskejKzh090xg7GSl+zdgE8FiI/t8UKMlVbShNvobxv/kVbNaegJuHO1w9PHB8nzMmG8zELv8CkmhqX1mJ06t/i9/qL8Sx8+fgKuTiLDYvmQgz6/XwKW6FqrUBkXd3Yey4BVjrSnLicQ6njm3FxKnjsOpSOGpaiCe6GMOfBZpDA2mU6NtrMfhXn2DpQZZB1hHnsH/lLBhPWo1b2XXiS1BFWSYC/bwQU6JUJ5gleRM4JD7jL5WM57r6Mvi9CoVfUg2aGstwds9k2O4JFF96xRiZHmq8M4jkL/N5dRAsBzliiUciFJ2SZSxLTAdOhor3WtV0FHPQls02EdDyFwx2NjU0rGfj0qBCA43nvNNEfGV0GYXUZYtoi/iK6vOqrdr46+j16WpcSKhAXQvJP7dNlUSfjGMtnVZLcltL/WrmwjwkeE39dwdjpwUSn6t5ld/rlHBjPuvAe+R8QVWE44tcMGTGQ5TTuJuIjzsER9RvPclwXU0B3gQGIDCrSoytqzG2v8MfKdRzq2cdJPRQRznoCmpofPWyLFza3Ru//fUXmLfhEgpJlgRPML6aWSa03iG815FDw7iT5v5WZ2oHPDJBX9LLRENNUqymoYXmJdVlvdtB1qgvIdP8TMN/WnLPq100/dR927y4HY0uoL47BE5CT6jpT3pXu39ZY/Nb/a7toIn5Ej/ye0I/SPOubW/nW+ah5t/2Z2rgFQqVaWdhZToGC/ecw93QTFQQzWsJ1+I91qUddJ6EczEv5n2Be+kZqWNkBm2A2cztCCf/AfURmDbEEQ5nk8SXzCZqj+WlI0++nWtnXSmBtJIj5Oi326C7uUoxHiHLZAslPqc509jZplWUZZGO8URsaROa26pxfZ8ljE76kP/QJhJLLAud9XL7GISs0vhpHM2VoVg0/XcYfyRSvNuuS8ghrWsrw701dtCbvQiHz57DaY8LOLVtJfTGT8bZoCKxEqEk/gAmzFiBl1lKNPCqJ6Hr3vItywsnu5iWqS/OYdyU5QggxDbyV2DqR05I1NBFWw9wOwpNO53s1DsgZLqLduh3OeGO5ZWfMS+JPrXt3zfoHg28o2M0z5jftXixXRYYt51pRn0wn4m/mafVepfrCr1Dsix45h2e7qgDtPmzhvxkOf1dz34V+zms48SY3spOx6QQt0XPiGY0DDw70hcfTd+NJJpEu4wRzxD34PLmpZix5YrQ+3Wi3Y5y11XChOWuKoPkbqYD7iTyuop8bLVZAgPn18LPoa5prFp2gYHo027fNP6GVpsaHynr2Rb06vcZrHecxvlz7jhxlvz2Y5tgbDQSm25HiSRn6EFb2OnZI5ReEP6Ykr/BF+KM7RL0/+g9jNh+D0WNHcfOq5yqE9wxb+aH+M2vh8HNJ4f0gPojIuGyvq0Jmb7umDzFAnaHj+ECxQunj+/EtElDsGj/M+Sw3tDS3zLy+QuzwnE/MAmFCpID4jOmbbvvy6sGqG0ZIaO+IgJrlk/Bomd5NEPyKel95pG3PrXEaxKtqQ32hwWtKbahfjgJXMu6Rs1j7G9peFOSq7c6vZ0/2K8sicC8CTPhGlGK5tYa4X/4JpYJfhJzoDal92iMWm3KWI6EnVTzF82lo10lfaFlG1he+Z3KktfY+NnnOOFDfkIXH1V4btp2S4oXWEY72iiNLGh4lfWb5r0OH4aIbiwXCiHjber6rJPUfTBo1ycQPqzon+ZI77Fv1s6Lal0pnnfJo29B2NH2uRB+1HMRcs68oE2vd+Ym4ZUe45XrYHxotQVxvEBBrQ9qSFk3l0dgqYMlrM8mUC21/VHHSzLqKzctFPeD01BK7YnfNDxAfFPH8yLatbTU4PHeDfhS7wKY88jUCnp1jCH5g4FGj/A8tJ5p44N1GT0Tfk51DHZPHYEjb8rIDqg/kGsDJ8Zo/rUafSre1dYjWnajk47heQjc0TPGX5MiGfumDMCUpYdww9NXxMCC3mrca9tk9jOZH9jXUvJqSuLzzjq3nvUz+838NwHr5/YY2C8EMUVySY47vdfRdhANNbJB9QQfsZ/b/lwb2CfW4Lejzhc6QGsezG/aPMQyJ/5mfJE8aN4Vdk74UtK7Uhwt6c8ivwMY47QGz/Ka0ErxQK2IEXh3BPFUcx0SwiPx2C8blYQbHm9Xekgan7Y9ovlr5Qz+0fDDJJZIOl65DsV//Pv/i//sMwm3UlrQ1sZLxRvg5+aIyYZzESwjIarPw5lNg2GwyAMp7CiqS5MiFfsW6GPm0oNIIYzy0ljNMF/vM0OvredRof6bf6+rSsDGOf0x7naK9CMV/p2BHU5B/NpKZCYmIbeqXjhW7eMViaUYzDW2xNwTge8klpgVQi7vx2zzPYiiulydlQ2XiB2zMNVyJ5LUfxMP0buaZYCEM85O0m9cvzPUs/PavpxPEuLC2MuY0WcgzkcqSBg6MUmdAiU1tahurEfy4yPQH/0Fpp0LRZmMlT4JQ30V4qMjEUhMGVEoI0ZjR4bmKaN519QgLzsRQdGxSCirozm1IC8zGUHhEQiMiEFyUQX1Lwk/L2msk5cjLpKeUVuRKZWEgWaU5ecjq6AClYQTxh/jKDevCBkl1ajqKhvPiJInY6nVEPyf9/4PPpx+Aunk39STQqprKsOZpYMx8MBDIWiRZ2fjK7uV8ClpRqOWU5/pdRzd+zvgaRkJTvIFGPeYCT3LL2F8Lph4jIwzCZyivgZBN11gNGQArCxXIoacZKVWYomXF38TDfjL2tsxS0KfH+qO8Z/+G977vz/B0ssRwkFjI9iY9Qx6A6Zi96scEmAlcoqKkVelELiQ1dehoIhwUVxFNFeiqLIIOTVVyEpj/EYjJqMGijYV8rKYPtGIKpYJhSgSYySANcW5iIzguglIq1KhkerWEP+UEd2yyyqQlR6FwJgM5MtpLi2NyEuNpnYiEBQZg/jKeuHE8Bx4m2mtLBvhURLtEgsroSCDUVSSjvRyGSkophN/Qa9FUXYWsitqO8qCGlhZlSTfwOz+A3BFspnq0oSXX8+Dyfi58C9vRWtTBU5v6QP9Ha+EnLWXihAsspkCh6uZ5MBm4/D0/nC88lY2uQSfWwqrKcsQVkWGpJ1evEyUZa5regmZYbniulRPSY5m5O31mDLSEkFMPE1pLcbJBWMwxekQ0kh/KBoUKKuuRrmClLQwxM0oyowVOAzJLkZBeSGyyqtF22XVclTUNaIoxQsLp/4ew1ZcRVqZXBjTukY5EqKYhhEIjk4gZ1UK7FETBlujlVhNc1TQSDXBIMtTWWUZ4VmGgoIU8V5oXAmqybEQRlwjmzlJ1B7RslQm2lPU5yM6Rk3D/HLBl00kM1fW2mKU5TXEED1Dqa1IUpq1JMvMn7VJdzFywFZcSyaHkYxjIxmotFRpjhGpOaghBPJy+8raGhQVFaK0ohRx9CyI5pEiI5w31CCR/46KR56cgvhOQXgVGV8ORMrKchBM9Ziv4wprhRPJz5n3ZPJMhLPeiIhCWolMbIHjxNKZVeth7OCJclUdUnNKUCLowDSkf+W1SMsoQ0kt0ahGhjJ6ViXGWITScvUYo+KQXMVjYl4lGSD5yElLFHOLzcpFYUkJ8opZN0kOnPa43wLJN40/w/cU5phOwPFDKzHSaj7u5DSRc0c2rqYU6QW5KKrlr31Un9uqq0BKaT4KZA3kXLSivCwTITx3krt8iuyEQ6ysQwnpz7LyEkQQDcOTcmmexKuKQsTESLwSkpiN4nrSe+x0kM7iVVM5GZIMR2ZVoLAyD5llMtEn6/JaeaGEx3DCYznZArKdnbfBiACgsY5sGukG7iM2EWXkLDJf8bbdJpKNrKQ48SwojvsnZ5OcZ04aKWRliFa3H5Mvp7lxoEPvySqQSXKSmx6DIGovrVJJurMFpenJguZBsZkoamhDA29jYdumqkd2ujSP4Jgk5JGHK+aoGSMFXDJlNQIv2uALI1OceJMh+ucwt7I4G6Gs8yLjkVpB/Kd2yMtqypFZxbaacJeYhQLiRbZj3Fa1vBQP9o/Ch6YzcS28BA2KaCwwXY91F6MQn0EyFBGL5MIKwqHkkLFNlclK2+caW15PurWzk018TeMJd/t2G/SogHigvproVIPS0lyEUpvBMcnkT1A/PGdFLemOGnIGG1CSFoiVEz9Gz3UeSMohvctBirIcMbGSfU4gO8pOM/sK7OArmxXIIDwGRychPsEPq5f0wPTTMaQHtXQJ81T2Ixh2c8DBSCFZ6lIPj+2jMWHHfRQTv/qcnoBPDMfhxMt0lDOvURvFeRlqmSU85RQLm1Mvy8PNXfZ4v/tcXIvPRznpPHagKyuS1TyeSPaGxia28zWisbUJOTkpwmcIikpEOtGsy634xJcNTTLExKn5IjqV2iGfkHivsqYSpZXFyMnOFPorrUwhtuJVlecjXPACyTlNtImPJNBuUw1Cx1RlIIzrEj2Ti8muckDN82yjQC6b+JbaDYlLQjkxmdhexDxNslVamoMQei8kLhUFpGSVtcWineB44mmSzXqqW0HjKywuRmlZKWLoGevGXK7L82R+IL1akZ9CfCb1H5FfQXSRgouy8iqUF5chkfVSZArya8mOtzYgOytBjCk0MR2VpKelYw6oLZKDstJEaisS4elleHxaHwMcDyNFk1ginueVw/KCADiONUFf668RWlojksKNNNec9rkmi7l2DIakVeEhV2ZTwDoKux5nEI/mYp/9JlhveIPk/HSiMenvrEIaPwVL/A7rE5UCmTES3ULTyyEnPum4+lvykbKfbcfg6dNwmTNdVNjP5uLrMRa9VuxCCs0z9pQTXCYuQwS9wP6YnCqVR+zHRItZ2HtkBwYPd8CTfF5BrPbBlM3kQ8hwZ/0U2C5aj71LzTBy612UUODL8s8f32oKQuAybRBMjr9BjbpPLskP1kJP3wKnIioF72jLd1WtDMXsNxONSosLUVxZidwU9n3JT07PR0kjbzNUIvXFGZiP+RQTTvuhpLperMKoU9YgQfjUEQjLrxZ2lVf2lVWUoLS6FGlJCQiNSUB+ZQ1yyqpRXFGE6FiWj3ikF9eS/mEbKtmdyoo8Sa643+RiVHMAS7Yj9eURdPvYBCuvBAi7W1EjR6m8TvCI6K+qGJHCphK9isgWUCDKtrO0rBAFZC9zSFeLNjNKUEFywLzIR2ooG6qRnKT2VWJSRLDfSDasotQPuwYOwtkA8uu1E0skx7xtUFFTjNhoHifxQBLp3wbCA9mZvIIspJNvpFl5U0O6q6Q0m/wmGflGnPAsQVy8Wr/lVgudymOpkJHsFZYjuzCDcB5LfmidsDdFeRL/8rxii8gGqcciJz0nryEfluWPfN4sksXsUqKbrJ78fdJHqlqkp0k8GpFcJPhK+gDyluaadmprchAhfGGaS3Ie6UOyTyRblTUVyCf/p6isQNgG1rvpVSSTwr9g2SQXtjyJ6CXJ5nN3Ewyw24uEToklVUUU1q52gMPFCJLHBJLlGJp7FeTqRFmlXOI9Hhtvp5OVqecVn47MijLklJZC3iiD17G9GD3lJtmnHKEXI5IySaY1q9LJX6UIuChZ0iPB8Xko40Qoj5XmoySfNC1F7QPEp6KQnGdlUx3ig85iwqcfYZW7P9JqqH/WKaI9ph3hoLoEGVVVpBfTEMbtsm2vp/bEBwaOM1QoZF3Hz2ISSU7U8RLRvZTwVlJZiljCXWx6NuLCrmDyZ3/C+gthKCDDxgkl9mGjtH1Y4mXmh3KykWVF5cjITaX5JFL8WEbxCfmEpSQ7oq9kZJI+VtaWIVb8nYCiOorzeAVUXS3Jpoz8c8JtdYV4r7ioAJFi/MnIoPioTqyUYhrySk+KeelZSEYB0buYeIl8xDptH5HtL+vpZuTnSnVZ5+eQH8P45Q+2yoaqdrsdnVMKGfvnjD/y3XMLC1BEMssyUVMnR25RDskDx1T1KCaeLSTfPiOJcUAxX24lyRf56nWV8NppiQ/NJuDY6wKisQL5sirkluQJuQulPspkNM8aheAbEXc0yJDYSQ/JOc9CMX5JgdonjYhDSh7FgmyvfwTbBH+YxBIZqyeuRhi8YDEcx/eGkd1D5FJbre2JpXkII4NTGXsFE/qa4GpKI7mv0j5poVCprjz+OAzMLHE0oIIcUQ7C2QFswKOthui+9iQySVJZyNnQ1lYlYJNtf4y/mybGrF24XU5AVFbE4LKTM54kUPCmnZ3mBMhfkFiqF4aW11414M2GaZg8cSNCycrxmTLtbRJwhrW6Ohe+L67g/OXO4ImwzGoauyaD+u2JJWbmurQ7sFy0Bqf9Q3HRWh+/e//n+NPgxbjkU4Km+grc3+OA0YOMYG5uhH52q3E9plRS7vHXMG6lDaynGkB/mi32RZaiOPY6lpGzomdmBjODwdCf4oCHqXLqk5RZeRpurF+I8SPNqC1jjB66koxQHvyPz8NEmzUIrKDAghRHS1Ug5lhMxiKPSMjJtXjny4FILMXBccIMTLNbhZGjemDjtSzCGiu+vzyxVJ90Dib9F2Lllm0wNdyH2HpSYFSnvCQJ59ZvwI5VNpg+eTmitBNLyibI60oR+PT+uzS4dgv+mSTsHLCIMUt8l//mCAxnmWP+MkvomTriWV6jSCZqEkt7fMrQVhkCBydHbHySI50H0FSIQ4vnwdjlFsqJ364fHoHBLguxxskU5sZD8dnv52Kvx3FsWEn0MR2OT6xW4FFCpcAjL+/cPWUsRhkQvo2NMWH5CYTmEse3NCDmmRt6W83B9PmjYD7nIHwLapEcfBozJw4j2pjDaEx/9LDfh/B8MtbkeFUUxuHYVqKZEdPOAJOs5+FxeBYenrDAQMdzyCWDxF/ZqnK8sbCvAfa+KeqwMk4DUmLpJmb17YczwTVk9KU6/EVRWfIKCyz6we58BslzLc5u6Y1RGx6ggpSccFAJWW3KJGyeaQbLnZFQIAU7h72PSVsfIFXGyJJKUzM5aOTklZMSbFf0/MW0thTeLx69Sy+C4IxyIVeivjqxFHVnAyYPnYgXRSyDUju8sqEiah/GGI3FyYh61OQ8xboFZnCL4W+prciKvAi7qcNgZm6GwbNmYOLY3hhx9AValWlYNXUDXM6G4aXHXHT/8Cf49ZeG2HUlHFWNlfA/swqThhjBlHA/esBnmLPzHtLZisrD300skbHhLyQhN1ejP8nXgsXW4r1BX03BzluJQs/UJd3GZOJbq6lG0LecgW1BJMuVyXAnPhmqbwxzMz3oTZyJm7GlVFuOO9tmoUev6Zi22JKemWBIv3lwCygS81VoEkspMtJ59Yi4txfGBiNgTDJuYmqCo48SUEn1aop9sGvIQDgv3ICF9Ex/0Gf4YOFWnDtyAEtMzGA4tBus119EAgnw21U5pJ+aVKjIDMd6p9kYRe+ZGo3EgKkrcCutnJwQ0uV54ThgPxSDBB9TvzOc8SKbCV6Bs6vWw2TJG1RWesOinyWOBxYRT/EXJyDT92sMtDqDuAw/OC9fjE1eRair9MG2QQOxmMZoT30ZDvkKf3I8iNSqFtIfbcj2OwdHI2MxNyvrcZg4dAQWb7+GAhLGb9zyTPxST07pw73T0NPqBopoLNMHjceWW2ki8VybdQMWVqbY+DiP+qBgg+xi/ouNmLLUHs+KyUTkU8A/m+hiag4Tvf5YtPU84iqbqGYVHjkuwyJDWwwwtoDtqstIr8/GzdNWMKAxmtMYh/Uzht2RNyii8TW1KREbsA/TLYn/zMyhN9UKJpZfYcrhQKF/6mrS4brGCn1Gke4wGwWbhRvhnVUlkscaOeHkaC0FjgFP98F6/BihC0YP7g27Ay+RU9+KRgoEgh4fwswxhjCmZ/rG42B/8gGyyQuvr0zC18unY/gIopPZGAy0WIk7yVUi2VMcfBJjnKfD1mIkjGe74Fx6LSoT7mDh4JHCVhiYjIPjoafUDslaqwLRPgcwZ9pIMY/RI/tj9tYryCRjJQWjxDMUUJWkemLNuI/x89++j37GU/EwpQ7Faa+w1NIUI0hPmYwZBcMlxxBa0YwWmmPw/dXoazcTDuMNYLbyKHyKG9Ck4i9/LcgKPI85w9/HT3/3McztziCrIgFOk+wwbtYaTJo9lejSG8PMZuFZhgpNVL++Kg1nV6jnajoaQ1x24UW6jAIqLfv/HRNLT/jjRtIVmE+fjqmrF2PCZAp8+3bHpBUe4oNJddoj0jHjcD6jEiF7nNH/g5/hF90NsfZwBOnEMtw/YI+Bo/QJ54akl+1wJyoftRQEN7TJEXJ3LcbpD4WJ+WSayxyMMu+BOe6xgg81iSX+4FOdcAEjPhiH1ee8xOo/TVE2KlBG482Puwcnow/ws/f/gJEWuxFcSYFk2jNssRqHMUQ/c+ORGGkyBVdiKlFGvtekEZ/jv37xMUyWHxQrwORFPtgwuw+GmFJdPTPM2nAW0RWcVGpGTthjzLSeBENqx2jkSOgvPYygcqX4utyOS+JLpVKGV2f3YoieoaQnB/fD7HVXkaFoQ1HcdeyaOQjTLewxltq5HFGBuqJY7Js7EcP0yRcx0YP+5lMIK6J2BQ00NGK70oxS1jHr9TBK2Dc9TJnhgMfRhSS/DYi9vxtTjfvDiPocM6Q3lpx8iXIO5qLPwsiabOi6JRg/wQxDP++DaU5HcPj8VkwYRzTsYwDbr1+ByI7ShLvYMHQgnOYvxgxj0juj+2P61ms0dk4utaIo8wXW2pNOpmfmZqPx+bgFuBBSTD6AClEXj2LNEGuSZxsYTd6EIMJbuo8bJpuOEDgzNhyF3VdDUCQSGUBR+lOssO6JETReo6lOmDztS/RycEW62DrGiVQV+Zpy+F1Zhi/++Hv86sO+cDpPOrRFjrj7OzHFaED7XJ1O0fjJsZL8VknuStNfYv3ET0jufosBZlsRVpCF48uWkRyvwIwltjCjcQ0YMhxnA+tEUlfZIkOgx2aM7Tlc6JNBk+bh2OMUVKkTGRIdJB8p+/kODJlqAbfkerRxEpBsONugtEdz0G3mMoSQYxPr5oxlmsQSyS+nOJ+tnwMzy62IKE7E1jE9sfQe+0+S389JjcayANiPM8dc11Rk+O/G4D5L4Ut6gVcasg8SfWc3uhutR1AtBfUi2ceBVzOqysuQkpKEPIX6o4B6rLzCLu7RJgxzOo8s0nD+2+di7gRrrJy2ABPNjPD5ED24PEyGqjUL56cZ4g/v/zf+OHAB3D0L0NhQjWeHnDGmP8msuQn6zHXBhbBi4QvG3llDtDOGlbEVpsxegoDwN1jsaIMJS5di2gxzGA7riTFTtyCwhnQJBZOy3ARsI5wPNTEnXWmMwWQPDnsVQlEVjZ0Oo/GLn/0OX5nPw6PIMKyz3gAnt3hhk2oKI7Dd0RLDR5uT7I7CEJuNeJZdR/ZdBa+9EzFlrjVW2VkQL+rhi96TcNArk3QZ6T1VOV7eW4pxY/XoGfHIoBEYt/wGUsk2KCr8u0wsiVVYsmxc+Ho2jPTZ9phg0Cg9zDsbSAG2Atc30N8bHqKM7TbhXFadjCMzjbDzZQGaVYW4s38KRo4xoPfIPyI//HpMHmG8BUVJz7G7jxUsZs6HvtkcXA4uQkb6LSyy7Sf414T8477G6/GA9CbLmFyWiJO7jTGG9IGx+UzC73D0tV6ER+ls+WsRfHsVxuoPgynJlKHeHBx4Fo0qkXx8G6PyapcaWSpO7yf9YyTNZXC/8Vh+MRw1ZNfLYm9hmc1I2Ls4Yh7p8dED+mL0Qg9kKjmmAEqyX2DNjF4YRv6hsZUTLKy7ofuCI0gmh6VDYqkyHttWTIWenQts7S1gpj+QdPx83M+lwJrkJuTGaoxYfgXZVLe+IgoH14wjn4DGbWmJ8ZajMWjBcrwurUfoud0YMGgx5q1ZRGM1Rf+efxKxUk1bC8lbEzJ83DGrz1DCF43V1AKr3HykBFJzFYKebsS0yWOEDR4+cjAWHfFCaWUatjlPwAf//VN0M5yNfaFFUIkPBBJ+WFbz/DZCz2Eypi6fiEnc7jATzD/qhQJql+mWG34TtpNGYTS1a6g3CGtPPEM2GcpGsvtPthnDfsYcjB9tghVb18F5xVz86b9/gi8HWmDT3VTyMZLhQT7sED0tHza6hCSd7KnfDWzpPxXjZtqSXnTCpXvnsGn0SKxw3IB5RNNR/T7HF6sO4MrebZhPf4/p/wkW8GpEsrEN6XdgYb8S7gk1KI26hOXDh8PFfi1mU72RA3qg36arIJOEOv6YnnwPS2ePhBE9Gz5zOiaP74cB2y4gh3R5exKe/ajmeiT7umOuBdGF+NHQYBgWbLiA2ArCb30mbu6ZhYGjma8NMXysDc745wkdUBx1GSvsJuFikoqsNPmd5VFYt6QfZpyJo1nKcX31SFgtnIeVc0h2TYbhoyFk89OrURr9EEv6fIif/v6PGDbJAwk5idh/1BYjZ1lhxkQzzLn8FOe27oL5wmdgr1/VUIHnR12g10/SQ71tnXEutJDkvA1lGZ7YPWsyyRX54/qjMWbCBjwh50ys+FLT+h8FP1hi6dGxkRi2/jJSvU9j0BdfYBUpPf62EaBOLFG8h4yHu9Br0FGEcVa2PYghYMrJIjFjzEK4XIojddIG+bcllmRp2G3zKT6ZOB8bN23E6nXr1LATp28moowMm4ze5+1KXSZAfoDEEmcaa8qi4b7fFrNsO8Mu3AkpEUsCv3NiKeUmxs5ZgpNRtVAVecGGAuOlAdK6rZD7C4n5Z+NxgUTMADdbDBo9H37kfSrTrmHUx5/Dxi1CONCoCcICs+FYejqYBIBLGfZQkGOx4qb4ivL6zCIMGb8OISIJ0IyY5+ex9VgM8tLOYLghGS9fVhCkmJ5tIKMwFh5x9VCJFTZv5y6A8SqPg53ZNNidDsSbCzb46LMFuF5Gk2mrgNv3SCwZ9FuCo3fuYvvsYdgbweksICvaA6tPPsftPTNhNWlZh8SS2AetyMSlrSvfpYHdYpwnAeWAWXKcNImlgxhlbYHTcWk4MuVPGO10CUX0e0u2dmIpEHPt52HNw2wy8VSaCrBvwQyMcrxODn8bri3/NX71xTQ8Ys3Qlo71w3+L//v5ONzO4srFOGjZEyO3PECtqhKX5k5BP6ujSGDthBwcJ8d7rJU78qjh5Jvr8V+fGGJvLEVyVKoyPTFn2HAsIxpIJQPrTLrB4mwE9VqP2y6TYbTgGBI5e0euyZsL+3Huti9ivM9Bv9tU3MrhQJgcowdL8ZkB4buUZLXD8lEJvimxVN3Uhtb6ZGyeNh9TNoRQj3Vw5xVLOzuuWCoIOo5eI7tjyyvmzzZEPLBHr9+9h9+PmY+t+w9g7+HjiFIvOdQ+3JMPoG6sycKJ/evepZftXFwPziWDzls5qO63JJbIn0Nz8QtYDFqIrU+KUJn3GCtn6cE1lh5URmOBySQ4PpNWUOW92oHeP/tP/G7rC7KaKVg6fhkF4ck0nyLsXd4TEw6HCZxlvt6NIUOm4AlnyKm05N6EWbdhOBpEwl8f03ViiZzKUI/Z+M//7oUVD3PEe6mvV8LwjxNxKbUBqpy7MPr0M0w5FkI6jkprDdxXTcaAYevhKyLHBtzYYYK+M5YhurIJz3cZ4Wd/NIdrlJSh83O3xugvHPGiohXNqffJuG7DrXzSiVHusOo3BpufFoh6hX5HYdTXHHteV6OpPgALfvYb9FpwjiSfRdQNvf/739Fr2klyvgkF2bdh3q0/dj7NElsGWK7Z6VQ1lsLdZQb6TL0hfS0m5/XhhW3Y60/zUhZjzyx9jBp/DHGcoUAVji4dgKFOh1GklOPCug0wdnhJ75HcUwA1ed8LVLe0CR36eM1AWLq+QG1xCOwc52Pts0Ligdew+8n7MF15TwTQymwvTBj5GZY8KYWqimRg+gjsJAeGS/qT/fjs5+/BbOstFH9LYonnoKhJwAbzLzHnNr9bj0sOg2HueBwpLC/kHO+dMh4Wy66L8/0IM7ju4oAFCy+ikDB1zmYYDJfcgJA8ZRp2TB4KkxWvwOuyHs7Vx1efOuMN0YFL+PEp0B9vT3+LP1H9Ygt6jxwL9/RGKLK8sHCiIXa8kVIDcfdn4IP3fgWTvUHksDTCd7MFhphvRpgQeQXurB6LgRMOUeCvUn8QIVtBjlNp/E3YDBmATTGS5JUmvcH67ZdA5gGK5DMYMG4oDnhLW1ZlOY+x2/U4AjIKcGXHWLxvvR5RbOio/Xvbx2PY+LWgGBEVwQfR6w+9sfyxpNea5WFYTg7NuK+9BX82VTyFQ+++cD4ei4riN5hl9RUWekpLjSuz/eC6bTcC85veOm4E7MQWBK3FMCtrof/aZNFYNH0ABqy/JuGyPgnbpg/CpOVXCZdAqNts/PYjko9MZiT1lhF1W6yfY+9NQ59Za4TNBekih3GD8Mnkg0jh6o0RWG3SAzPWe5HNbMXzUyRLZivVtkyBu1vHY+j49Ygn3L49A+IvSCwlX8Swjz7HiEO+4h15jDtGDzbFjlfFqMp+ilWzx+BkNNOjDMcXD8DIUz7CRiW5L8awoRRwZPOzNgSdmIcBI5bBs6gBpbGumNqvB7bdZ2kknf9wNT757WeY4xFL3KC1YolX5TQV49bmqfjNe+9hjO167Nh7ALsvvEaOMEKtAj+ZrxZhAAXOz3k1iTIV66aPxnSyNUwHoiAuLjWFgfUhsGZIvLUbX41ah1ByxtuaS+E673OMnUv8z1Ub8ii4+gRmux5AXpsKZ9NJsNwTxU/QVB4H11O7cCGhkgLnt34Kf3go9N2MTwxm4oYgCJWii6SjjLHbpxLVGTdh0u13mHmGt0tRaSrEmY1jMGLGQaQxalrzcXzhCBjOPy4CibeyzAeaV+KivRnMnCgAFCyvgJfbLlx8FIHksFsw+nI41l/JEnxbQYGjof4n2OxdBWWSB/p/9BsMPewvbFTadWd89t5/of++14Knix9vQq8hJnBNayDd9xBj/+2n6L/CVejGplJ/LNEbDOsDcdR/MQ5NHgGzr58KPuVyz2UUBjoeI6sNpFxahgG/HIUjgdJTXkG6YNAQLL6UImSwKu4apgwYjRU3i9DUloeD0/6ESYseCxloLHqJ6UPfxx+muVJwKyWWxLzJHqK5EPvt5sBoxT3Rb16QB8Z8NoICzxwxn/LoGzCguW56XiQSgBpaML2LQjdhuJUlrqVRO4S/E87m+E3/RXhVwlxZilOOQ2BoQbimx8UhbjD4YAK2R0l6Kd13LYz+OB4e0RVv7b/aR5JWLFnjCjtG7aUY+2d8jL7Lz4gtezFaK5b4A1qrPApOM41h+XUo0aiFArYx6D5jD7KJEXi7FQdKmV77YW5khPO5NL4KXywa9hmW30onO98KZWM9Hp+YgsErb6KYfGWxGl89V/4gxX5cR99eSizF3F+DfvZnkEm8H7jFBj1+r4ez8Uz5NjzeZ4Xuk+3hR4htIX02f9og2HlLk4p57oLBI6bidoYQLkRecsCgETNJp7cg/f5yfPZpPxwIKBe0bSl5jVkDPsWXi64IuWoles4wGIVZp6KI1nU4v80EX9pdaN9lEXLGBp/134xwbpr8ylH9p+NYOCmllmQsGrsMDqcS0ULyeGT5GHwwdw+SGOlEvwurjDF66l4UEOG9to7BbwcMw21eHkbc+WCjAQbO2Eb2tw0FL7dhwuhROJvAdKeSeQfjhvbFUu8ytNQFY3fnxBIF2Lwh2O+wI4ZOdsFrSVmg0HMbho0ei0vZLch9ug3De9jhTTn5aESeorhzMDNcB7/KZsRenwf9AVa4k8bYAF6emoleE6fhRakKtZm3MPW/PsGsr2NFQF5XHo4Nxn/AvPOaFexynLTpjv5bH9MY6snHscZY56NIJty0KiKwxfj3+Lc/2MOztAVlMadg2bc3dj3mT2Tskx3CYL0+OBpMfg1v/xd055k0wpvwo2ezCdEi6CG//pojvjCcRT55G+rS7sK8x68wdt8jISdV8VdhMao31jwrRWtLEY7O+ghj598RtGwu8YXtqN/jN5MPI7WuU2JJnoKdU/rgA/PdYqEEGQhsth4NvdWPJFt21QX9na6gokWGy8sXYNQad2QR7lorg7Fq8G/w3jBn+Fc2IuqCC372gRlOhEm29M3pqRja1xH+xKaNFd6Y94U+pl+KFLpNnk8x4meDsPl2LirSr8Nscn9sCpV0bVH8UxzfcUjY9iZ6z3FQbxx7XUry13GVLs85N3A9+v3iFxi831/oQUXadUwZNhCbya+qrY7CRoMBmLY/QNi5xiIfLBw1DLOOJBBmm3Bz2SD8fvRiBFE/PCZlpT+chvTAQS8+mqUW58iHHTh8PfwEw0s+bB8bZ4RTR6UhJ2D8k6/gciVH2MaaVOLN//MrjNnyRIyj0Gcb/vAf/xf6LreF71cR4YpRn4/AmVgVmjPJN53jTLFZDSpjL2Dcf/0etq5hwpYUh5zF8GF9sCuEWlFmYuXEyZhxNZTGyyslT0P/N/8X/+F4HvnKt4kltleVZLdXDPkcyz2yJf6siMXljbvwLFsB3yOmGD3SGo+F3W5FsOsC8s2X4VlxMyoSLsFptinOJWgSSxFYYfclLE/G0N+1ODP/U/zeeAaChTotx8n5fTBq+SWh7zPvuqC37UI8Y/w0pmPrpJ741OIIUoWqITknf3n0nMfiQ3DSixUYPMwS11MlGkdfXYzBI2cjOC8PR+eZYaLzVcm2K7Nw5eJmnHqTJ+T6nXj87ww/YGJpBAYs9kBZCznoawfgy24O8C9vQtjFJe2JpbjLS9BrwH4EK7pILFVHYqbeJCw4HaRO9nxbYikVu2w+w+dWS7B7zx5s3bETWwQcxPkHKSgXiSUem1Yf2n39AIklzSn2atX+TmlqIee1Ha/fIbGUegsT5i3FqSg5GnKfYprlEDhz9NmWi68ndofNqTAhRLy0vK4qEpvHdsP2N7VoTL0Mw3ErcSmmhgSHWL4sFY8CIpFc3YBk75OYOdsaI7/8DaatOYfC6iJsX6yPyVd5cx8HlZIjwXNoa8rBdgM9zN77kvpR4tpKcnasDollz8quDmpjvIrEkiXmnAiBgpTwYqM/oo8zOW2k6C4u10osnfkGp/7FCXLqF4LiSYo/PKDXaxE8/GJwZOtYGGxgpSfDA8elcAtKxrODc2A5waXjiiWRtOBvYl2X5g63OWgllizH4kR6K8pDt2L4z3pjBXvp5d7Q769JLAVhgaMd1j16m1g6sHA29CjwLKdfLmzojeH2d4Vz2tjcgNv7hmPYnoeQEW341K4HW/XQa9d15MYRTceOIwdYRHmSEvTZB1ObCbiW3YSU2wfRT/8Ykug9PjerrCgFrx7GoLKVlN6lr2E73QqDev4RQ90jSEP7YO6Q2dh9L0sYAz7Tif9l2tUWB2HdRAqoL6bTX3JcnNUbE7bdR6lKWp7agW4E35hYYkdXlYs98zfAckMQtd+Ia1s/w296jIbljBmYamODGdOnwWTMIMw/9gLZtbztkb+GNiHO/wyOHN2KKX/6Gd6jwOiL0XOw2y0OFcQLbw8srEelUlLUXZUOtzZ+S2JJ0h9hmDFmHbY9KUBl3hOstjXC2aQ25D5bgu5mexBR3YL6ljY0t5Xi6JxB6LnzEdoaUrFs0ko4nkqmmeVh19IeFFQHkqRTcJwahNuRRahT5ODy4WWwnmpKTurvcPANOQPflFgimvmfX4IBM44jjXUH4VXZUIyTDr0w5VoKmrNuwXT8criTQ8FDbin1htUgSzhfSRO8IG4LKaRgx3gidtyPwo1DC6C3/K4wOPWsE0rCKPjrg8WcwMt+hJEDd+JpbgHubJ4PQ6uDYGpLvF+E43PmYvYqTxTVhWB5z35Y8kzKkMmrQ7F5cD/sf0mBCf2tlEdg5fAvsO1aAmTN0vkw1bxcuLkGzw8vxid/1MPGKy/IuRevi1KfdgOju8/Eft8Smkeb2D5al3QWQ0ZPx9WIZFzYuBUmDp7C2Yq4sQhfmmxGJAWzysLHmNV9Mtx8K9FaHQy7RXZYT7KmKPXCxgEj4BHH387aUF+fh0MLB0D/eiiSziyAvu1K+JPOpeER0rKx0/ILTFt96VtXLPFS9KSXLhhlagufXOm2yhL/g+jRfyYuxFYLPCVemIORFg54RYLbVPgcNpaWcHlajtrUazDqNhmX0znUl7ZypXkeglHvjQijwOHJPEMs3Xgd+dRHQ7MSKT5eCA/PQpUsBecXzsPUiQPxuyEWuBhTikCP1dDXOyVooyT+U1KdjRO+gtmBUDTXRsK2rwE23Jfoz/Jbl/8QU7rNxbnIMihapA8RfHZAZa4v1o7+OQZO2Y7HydXtdoZXBfvunAhDp32IJ13I+pSXdHNRUPDkPLQnlr6QzubjrUVVGU9ha9Ab64LkUIQfwfDxO/Aiv0EKwu8tQ4+xLnie3yra52aiTkzCsBX7kZidgC1zv8KnxqtwP7RcfGHnwuepaG+PEk6s32oMmTINt3OaURpwFBNHmOKsSLLzCjQg4/E2GJpNwI28BsRcWYbBs64ip1W9XVTdjmiL6B112wq9p69CIDtlJHfzTRZj2aVEgSt2am8sN8FM+0NILSW8GnfH4nsiTSLGV5n2EE7G/XGcnA8V21/RrjqxdPrbbdBjtkGJHtAftwa3EviwbCqKOMzWm4KF56JRkuOFtXMNcCqGsNRahCMO/THc1Y8IkIN1JqaY9/Ubwf8CT8oQLBw8C4cfxeKp60YYTjwikhONRI96CryWz+iOzlvhWDfyFpfG5jK8uHYRB7c4ovf775Eu/RWGWMzHpShpNUW610L0t5pLzrAKqroCvAgMRnhpMwojrsBu/nQY9vsQxjM2iuRM3I0d6DZiDYJpULJ4dxh9aYXL8TIpWCAo8tuB7qN3IbQ8A6fsLfBZn/E47ZNGFkQqLXw5g5ZvKGtqQl6aF+4kJaNSXog7p2ZjttVY/PHXo7HrdSFK4q7Adu54nEmVuLU09gbmjhqAHXzIExUef57fUdiaG+F6RitUZDu5Xd4GWFfwCNb95uLoC+lrLR9IK/FcI57vW4ivDFyRQX8pm1rIrstxa48V+s27hnQKAPR6zMSZsHIhU7LkUzAyJ3kKkxF2yUwku8Js6hh8HSRDTdpNOPTWw4kkQo766IYA900w1z+MRFUVQh4HIaNMgczwe1g2azbMBv8Jv1xyFPzJNN5tKRzGLkWYYMQ6eB5ailEG68B5Rsme1eD6akdMmXMLWflPYdZrHu5kKtDYQjaBnnodGoO+8w8jRb1iSeCU7W1THvbMmwnDZbephTZ47rVHd+PT4iOANFcZbuy2RN/ZbiJBxLcw87uM0fzADRg6xQKXxRlLhdhntxQT13kLPmwjbPufdoCF0VxEkqF5sMUYvZ3ugENbXoSraq7AKYfuGHsmkPSUJjCVfKSc1weh1/sDDB5vjRkzbDB1xkxMG2sI0+lOeJxYRvzTirCTS9oTS6w9kp7ugIWZKdGVNQvrhNMYqT8Ie6Nq0caJI2UhzmwZjfFO50VA2dZag9vbZqDbpCPIYDQ01ePq7l4YtOwSCtXb4zR8x+Pig7rfrrCVfuPEUuyDdRjo6E40aoTPWks4LjgikpjMgQVe2zHI2gLnsqm/wtewtRqIBV6cFivBiak9MOWQr5gvbxFtUCRhJ+nprd6lSLnlgnEuq8WHW26nMe8ZbKbYY9ezIskfbC7AttkzYbTiLkrZR4m6QzaF9HbGHWx0mYEJYwbj40EuCKDGWzIfYUQ/axwOJquuSobThJVw8khBdbkn7MkubyS+5F6YnqWxVzFVfwj2JdYgYL8ZJnx9B8UkNEzd9JcL0NtyATwLG8l3C0GQVyQq28rxZMNyTLc0wud9+mMF6UKlMhR73lmx1AhFkwzxpCuCwoogq03EiaULYWU+BL8dMx5HkkkTlfnC0bQ7nL04NFbgodNYmG1+Qu+mYtMEM9jukBK1Qi/KfTDd3AYr7uSiPOsOVg/QxzWS55ZWCsgrMxF82xP55MAk3T4Fp+nTMWrw7zB4zXPIZb6YO4h82LuSD8vzSr2+BL3HzMHT7BLc2zoLRhauyOdnwvbn4cCSqTBcJelWyY9sJF6oRaLXU0QnFaGiOBInZs+C5bie+PVIWzwgIalOID1kOxanUiTJVFbFYM2ibrA8lYjGYpbNObieJEMD2SCWzdfHjdBnzl4kyDsllqqisc7OFvNcpTP+0EIyvtUZfS2OgFgKkTeWY+iqhyggP2/i2KnY+axM1OOT06LcF+KjiXZ4WVqHwNM7MGjSebGrh2UnO+g0pvUbhvs00aTL8/DFlG0I42QRzZn5680uPYzYdgl5GQFwsPwMPcdux8tkju+k0kA6pbrgBewH9sLhFwVil4KCdIU4i5Jic6ZRjs9KDJk6Gw/TyU6Q/PEFO8+2mMN+22m8uHkM+oPs4E1I5TtRW6nlNyfWwcTgCPktpCs2jMakk09RSR3yWW+1pT5YNKg79ntSbFQdgKmDu/BhDcdhy6s85AScwtKhk0VMx6Uk9hpmfzkMW0KlGKgs6wmW9xsKtygl9UT6ucALC/t9hWN+dVBl3cX4eS44E18jEuFLB0/EI3JlmBVqS0KxdEZfWD0pQk3IZvQyXIMXeRwj8A2WtbiydDQ+dXFFVp06scT2o7WR/NEdMB2xBGFEaD5nkG2swGNjIhbp68PheKDga15d31ofgSXDR2Hd1QQUJN7GsnljcT5Rk1iKxCqHHph2Kpb6q8Y5l6GYfjlc8vFogEFXKV6YsxPJVDn91lL0mrVAjB2KBKy3nwPb4/ECX2guw8UNm6A/35N0cSXcrXti0n7pwx7roUaStz2Te2HXi2jc27AQ3bvpYf3DKFSyIqLCBwf9RfmaHwh+2MTSIldwsq+50h92vbpj0I578L64AtOM5yOclGrO84PoO2A/QhSqdxNLNcGw1nPA6uvJpMb4EMtvSSypt8KNu/PuVjhefvet1/ZxXz9EYokNn0KGvMJspGR1hkIUVNdJdUT9vyyxpMx5IhJLTj6cWIrHjk8/wed9R8HQ2Bj6hkYwMDLAwNHDsDtAjqbkyzBcsBbX4qvRQMRubC3Dg69XwNjIEIOG9sMat6tYM7EfZq88h6ySJGydPQDr3hShVWvppBgfKZ/Um6sweoEbYjN8sWT2UMw+yxlsbedXCxiv6sTSrMP+wlDk+u3CyP/5ChtvJOLyDj0M0SSW3Gfiq4Ur4VtCzly7U69Chucp9Om/C/70cl2CO8b0sIdHVD58Tm/D9CnuyCh5g2mzv0ZAUSVeHZqFKe8klng/bS3y8/PepUF2LvKqpTOSNHV5LFJiyRyHE1j91uHmivH46Sh7+EX6YOLI6djzRp1YWmyP9Vpb4b52sH2bWNreByM33kcFyVYDOTwP3EZhxKlHpLTY8Nbh9oYx6L/vJlJCLmNi/1+h2xhjmBobQd/IGEYGg/HJnCW4n1dHDswxDDA8jyReEttEfK4owNUtVjA2GYOvTKyx9sx5LLfogdHnotCceQtmFo44ElBGNNGshCNQqshAyvDM1RnWs92RW+KPyX3HY49Xtjh/qavM9jclltiYtirisW6aDSy3ktKk/7u45Sv0mLoR1x4/ws07d3Gd4OGbEKHoOOFY1UD9M4oYT1QqM5IREvAG++0N8B/dp+FejgrN7VtTSJ7rapFTmP8uvQjyq/msBDW9viWxxCuWmigQmTDUFjuel6JKnVhyT6bA9Kohes3fhOhKPvOGD+ZT4MbGURiw/wFaldqJpVzs5MTSgQDhXNSUBGHrtEkwIqdQf8osnLxwEhY9PsdBb4pwvymx1NQotjIMW3uXnGEV5KSr6uuqcfboIIy6HInm9FswtVuFC9GVAj8NWQ8w1WoBdnkWUv/kzPOPNTGwHjkDKzxe4zIFL+O+9hV9yImX6sqJFjsHwPoJeSDZjzFy0C54pWXh7KaZ+OmH/WFgZgID0geGJkYY3ncElh15Q3onBBt6D8A2zwLBuzXyKBweOhCnXhWKwL2uKhguw77CdpLR9sQS04VwVSvPw9XlU9Drd59ihIE+jExX4yXJbB0F3IaTluFCVBXpGJUYd3OeD/T7zcLx15E4v3EbTBZ6Ct1amfQIs3uMxLEkJdIuz0G3aevhy9FMOdkIdWKpttQL2waOxPV40rLEowp5BnbPHwjz+34I2jADlmabwB94lSp2Gspx1nYU7FaSY0YT6jqxxCseqnDJZhB++VEvjDEmvJCuNDUcgd/84rewuxov9FNTwQMYD5+Mr33yEHt7PQWUVnhN/VT7u+LXv/8SA/WNYWjE+pVkdcww0rdbENlWj8fzDbFxy03kE9/xWUwlKZfhYmsMvVFDMHLKbpw/7Yj+YyfAI7yIguA56G16iQIdPuixFfXyXBzY3ANmB8PQVu6DEX374Msheu263NBoDAb1mkm4qBROoSSvvPpWhfyY87AZ/Tk+7jeaxjMaFu5B5HAr8WieCVwWuSNLCx9ycipLs59iY4+hFFTztmc+RJP4qDAIi2f2g82zEjREHMNw+914nS85dREeduj25ccYamACI7IX+kYm0BvTA59sdEOqokWsoJxtMBB/6j6CfjeAxa6nKGA91a5TpQA3x3eVlFjKbUC25z44D7YWyTt25NhhKg06CT1rMxyNVyDu9kpyxm8gj8+X0WpHtEX8GXmLE0srEcDRZ3005pusxspLLHccwFbikpMRZi8+gdSiCKz4n/fRfaghjV3SrQYGozDIbBw5rXLxUUFqV51YOjPrW22QH9ugWHfoL1iPWxTYiQCqKhwz9KZg8aU4lGonlloKcZgTS6f8ySNNwCyzkfigzwgYmppINDUl+9xtEtxfhuPceicMn+kpPkIoKHJorE7BrvUWsD7Fq3o62lY+uFpsQ+e+6X8zUyPxxvc+nEf9Dt0NjiKN8JP1wkEklh5lsmWug8+57RhPvDRkwJdYcugcdszVxyTrDeD4Pvb6dnQbsRrBNJmKgP3o8WE39BtD4xO2iP4dMwq9eh9AgIxoURKDveb98MWX/TFabzSs7E4ihnywOi15E2e7UCDnZDcVBnpDMMZ8LtyvEE91H4/tL/NRFHcFy+ZPxPVUdjrbUBB2ETP+7X/QZ7Sp8EcEjfSGUsAzD/fSm9uTf+z/1MSchd5EF7hHVko6hvvkrXeNNbh3aD5GOD1ECeGEP0A2tyjgeXgTepkfRVTsJRj0XAT3iAqhx+uSrsPcfjXORVYIPFbEHYeJpT4OhcpRkXodW4cYw5MiPL52nu1b1O0jmGWwBdFUOeraGliYGGLwcD1Y7r8M1yUj8dHSQyJJHEu6ecXEZaB4iEoN7u53wH/+rjfGCB1sKHTwyIFDYLf5EWJIn/TvsweeJXUU3PNBt20Iu+2IgYtPI7mW9Kx2YqkxF7s5seRymzRYM/luczHK5THxC6/mIyvRWotnBzeip/EuxBPrSf6pJHd5AetFYumS8GUKsM9uHSzW+YsVp7xd2vvYfFiYOiK6vg1XF/fA//QeSHRQ6x1DYwwa0xdjr4ahsVNiKfvFXowwHIbFp+7i8aMHwuZfv+eJmAJeK0JDpnGGnpASS/wBgQIAXNtsiF/+6hOMMTWDEelfY/2h+PB3n8F6d6igiyzHG/P/+BO831cfpqbkB1GdEf2745e9zHAtk5i+rRGebrYY4HwdRay3tHQDH2fAZ7cUVsq1zvt8N7H0Zq0lVjscQRrhif4fmY83YZD1VFwmercWeIvE0nyRWErD/p5f4IveJLPtPjXRfcRg7CD/KpkCw/kr1ovVCGyi+ZgEGwdH7PYulPychixsmmEDs7UPRMIj6fV5or8x0b8/Zq85iKPbFqPb0BXwJyI1ZzwUiaVDQeRHtCeWklFacB/reozBdQpc+ZZJ/jBSk/kcM22GYklAAUK/Hgv7w3dQQHqJqZv4eC76Tl2Il4Ukg+Sf7l9JsmQ0DH0NluOk+06Yjx8Al3v5aOgysUS4amlFQcwdLLOi+Y7qh14LyW4ddEb/CWNxKJ4o1FaOMysmYdiC56itD4FlPxNseZKH1toYuIzviz90HwMjE0m/mZgYoOcnvE2tAIVZt7FxkCEeZNI4W5qhUFbjuYcV0dcQ/ftPxMqvL2ET8d7wjRRI596BWa8Z2Po4n7iT7CPNKy94NYbNmoPHSQW4tskMP//jUBio9agxyeKgnuMwb1MAyim2qVXzg5xscG70MSyw5qM8hsF41hGcPz4dX42bibvZLaiMJz00bzwuJ/NnK9K7pWFYYd8dM86loTLyBPr23IFH+bXgS1A4cRLzwAkDHI4jnhybDomlimisWz0PC64kSnGAqgKXNjhiwLSTIknEiaURa58iOeoITKYNxdf+VVSPbD49y3iwCgPnzodnkQKBp/dh6KSb6o8LLUjzOQLL/voi+RJy1AIfdvsSIw1NyBcwJJqaYvSoL9Fj320Uk40sibuNcQN747N+ozBmtBlsj/mCF07LC7xEYukQOca1jXLk5Kv9aIp7ChpakPt6BYbsWEr80oJm8iVYroNdrWG3/QjueuzGT3/7FUaamArdZUD2YPSwwZhi60qS0YrHG0fD8bQXShsI5/xxmuIwKbFUjuaC55g2rQsfdrg1lt6KQ3rAaawdMQUvaW7N1FZR7DUsIv/hGPkkTIvS3BfYOXA4rkTzZ2vyFynWnd+vF04E1HdILBWFuGHNsImEP5Zl8lPz/eFoTXGsVyXyntqg9wxHvC5oQj3NrZ56erHfDL3Wn0CG/G1iqalZAe+T29Hd/BzZTj7zTOIfEbtWhcJa3wXLrqrzD2R4Va3Z2DeuF1ad9Ed2/F2smD8OF5N4FsRDFVFYvUhKLDWTp3vZZSi9Gy5sNieE3ngYo/e8vUil/0676SwSSw95caQ8HuvXzMX8SwmCh9qaNYklL9L3uTjauxu+6NlJDw0fgA0vc9BYnouLS8fg4097YZT+GEyY7Qy/Ij6HTD2PfyD84ImlLGWLULapXrsxbIAh5s2fgklj7UViSZZ6D9MH9cMRsY6QmIP64UNiuX6p3xaMNp+Mc9FycpbZkfi2xFIiNs/pC5MLYWjutOzvzwJ39kNshaPgvKY4GAdW6JEj1hmccf4NBVBaBvt7J5ZakygI+xJTj3ohLTMdUQmJiElORJDnKyRWktDHX4Ch7WpciWO3BCgOPYBxVkbY+TAW6UX82bcBl5eMwExnd+SVZ2LN7B6YcZ+/wVHgUMcBieTI8u0B8vIALJ9gi737NsN2yCRczmwmJ06TFOgEjNf2xJKv+BJGiMb9NRYYYjoDC2wGY9jhx8J4ZD93Qp9Va0E2m4Rdao+Vb+ytxeiudxC820PBiaXuC3A6SoGyuAtwcrTC+q0L4OJ2HYUUAL/cP/2dxJK4mak2Bcccpr9LA9OJOPQml5w64i118NwhsRTHIQ/1W/4aDga9Mc1qJYaMsMFBvwq0VQZgvq0d1t7PlRyJlmIcdpzxNrG0rQ8ZlLtk7Ai7TU24d3Ikhh9/QI4iY1udWNp7G+nB7jAcPwRrniYhJzMFUYkpiIkNwZuwCHIYGhB57RD6G7gjkXianbu0F0fQb+RCXApNRkqpnPquwtEFAzHKIwKthY9hNmgWdpIx54CE+YpnwONjXBaHX4aTgx12HJ6PMXNd8Cqf5EmLx7ThmxJLHNjVZt7DLNuh2BxQg7bWarht6QO97S+EEWAFyzzGClKcs0JOXkVpHoJic8XVmXKaEx+2yEWRcgOTJ/fHGr4ekt4QfROPNVenYvuKOe/SS08fp19nkKGiuTG9SDa7SizxGW3sqBZ4r8MYcsjvFZCDkv4Aq9SJpdR75GBM2YWYGgqKVKybauC+ZBh67LrfdWLp60AaXStenqTgbP52eMdnILe6BS3yANiTMT34kmTw2xJLF50xxOECcolH+atRfX0uvp7eA5Oup5BTeQumc1eIIIfppCp8jilkgFfflq5P5nMnUOGNyfqLsf9xDG6cWAzzbdI2HL5tqLYwAIsn9cI8L7LS6sSSZ2Y2zq6cjsGWuxCSl4v4pETEpSbBxz8MASmVqCh7g9U9+2PTszxBpxpZBA4MGYATLwq+JbFEermOdSEXJfFqNmJjH2DpJ4NhZHETWbm3YNhvPo4F83l4FPCQwmgih3LksFW4E5eGi5u2wHjhc7EVQFWbhYNLR2DS3is4MMsAc7eSg0S/txb7dkgsbR0wAldi+WYrTWJpAMzvhiD669kwtV4HXvHc1MLf04pwZHpvzFhxXmwf7TKxRL+rip5i7LAJWHM5AAkZaYgmPRmfnoWb+8ag59zdSKH2WmiEHtYjMWvTCexZag2DhQ9EEJb/5gR6fDkB7sHpSE5JQnRiMqLiovDEmxxR1mm2Bli36QbyWFG2FsPV3hxTF+xHQFouCqlvZaIrybkpzkSW4s3xxRhmcE6sOKjjFWyKbOya2x2m+0PRUu0L455jsJrGmJTBujwZ8clxeOIVg9RKBTk3ahtDdlI4bFTkNYVIprpPTzng4+GDsCsqH74rzTHB7hh49bQ4jJP0oHB+il9hWd8+2OLDa95UYuVTVa431lgOxIGIJsjDDmP4vJ14lccndQDR52fic6s5uBmRhZQUmnNyOqLD38A7JhUlIoCmOdSWIYXw6XNpM347cCTm3E1GS1vHLTntiaWcJhS+/hrThozHdbFnRHJos1/uxRwbKzwpbCNnfBmGLLuG3O+cWFqJ5ReTRD/aiaWUgnAs69kNC69FIIt0a2RiEmLiYxHwwgcpFXy48du2+d3MZ0v+rA2q5cSS7VrcSKiWZOG7JJbqkzCPdNfM3fcRn5NFvJOEhNQEPH8VjYyyYtzdtRKjLaXt1ny+h7IqFuvs+8PmdLTQ45rEEgfPBdkJCM8tId+Ct/ST/lbr0qynh/FZN2e8pgHnvHQUiaWn+UQbksGZ04fC5VIY0vOKBU1f7J2MSZbrxCoQ7cRSVdBBEQye8E1AUhrROjGV8BWGpwGJyKtl152mpaxBek4GQj2PY9JvBmH2xtcobQ/o2D9TwWePBQbOX4tnsZmkJ+mlWn9MIv28yVNKLDnPm4ArYqVAGwpC3GH9ZX9s9ExDdgb1mZSMmKgIBLwOQpaMaaSeO421LuUyRvedhyN+pYQX6SZcyUI34Mme+eg1XrpVqa5Bhea2Wjw8sAyDZz9FTsZ56HVfiDPh0qo6ReIVmM1dLhJNjA/txFJV6g0sJx/1Crk/LRQEq1qUeOm2Fr0mHUdWgR8sDKZi1QUfJOSXCZ4JOWyBL5z2UbAlJZaWkf/BK/E5sXR7hx166a/Em5w8JLIOJvkJCA6DT1w5SmIvYXivFXhSUE80l2TAx80c/e2Pvj28m3HaKbFUTfzwZPc89Jl0WWzT4bm2tMpxf78LBtvcFFvQNME1j+/dxNIaTF4r3XzcIbGkaMWl5T3JryZfIyNT6MaY5GSEBr1EYFYF0UHj46kTS7wVzmYqLvLSESpsphiEz0p2Qkl/SYml5cJnbizyw6LJPTH9ciiyMkgWSa+lZKfgxhZrjDN3RhThLOXxJvQYtAQPEjIRn5hIuiYDydFP4TinO6YeDxa0Sn12FL1H2eExGxKx2lz6iIT6FKyysYbtEX+am2YVdteJpRX2h5FKY2Lb982JpUzsG94Nk/c+QnJmBslCImJJ7weTT51S1Yy4a0swe9laBLKuoNqN2c9gY+cgzhsSalkklqZj7PqnKK9Px45pAzDh5AukZxWimgSJV2h2H77qWxNLFSVPsKjPINLLzFAqsbq0LOkunKeMgluqEn77TDHv4C3k0+P2xNK0xaS/aomuizHW1AHPErKQTUqzpcIfC6b0xZL7+WjsKrFEfNaqJL/EeQ70F7ohLCsHRdSfPOosRk4yxf44KT6LvrkRE03nw+PCSoyxtAd/z4IiHAv1zTFp4zMk5WYhJiGJfI44vAwMR3y5EoXx17BuoAHuZrQRV7QhP/IqLPqNxFGvRCQXVAmZvLt1MEZsfAJZqSes+szC7od59Lu0Wij72XIMNJuFJ6l5uLBiGvpMdENEQQ7iiEdjk5LgHxoMv6RSigPVW+EaWtGiysJuKz3MWXUWYRn5YvtRddAWDB0/FbeyyUrEkx6aOw4XknhENAV1Ymm6eyrqs29jVE8X3MuqBd86x9gPPDcR/ebt7+Lw7misWzEX8y8mSHTvIrE0bPVjZCefg9mEsdjnzTFYq/CVk64vxZdW8+FZXIvA03sxZOI1scqpQ2KJBh56Yiw+nr0cXnFZSEwm3yMlDZGhr/A6IRvlolPyE2uKkUr68+kJF/x6kAlWvylBS9VrkVg65iNHTd4TrFmg9qPNpmCdfznKAtdiqONCeOW2kJ5rJQ6rxyP7iZi37AweXtyJngPn4VFKAZJId8WQXuaLNjwDc4h/63Bv/WjYuT7vIrFUhhaKlyy78GEnjXHAbp8i5AafxKrhFuCFb5rEksNXw0n/ygQtSnM8yfcbhouRdQJP35ZYWjV0Ap6RuGonlmZ50dzeOKHHuBV4U9gkLpzhz4r3Nxrh0xUnkKk5Y4nsZ2NLPfzOrkffMRvBp2QoRczCsT2VhljMHT0Bi8/yObEkC3wMiCoe6/RnYPfddBQk3oSj7VicTZZsY311HNbavU0sXXIZCifSd98psbTSFvPOxwt8dUwsFeDIyK8wgWKTJNJDrJdjyY4Ee75AVF4t9cMvKJCdk43IwOtY0Pd3mLL4HDLJL9b+4POPgL9LYqm2sVmsmni02QD//t576DbOEVFyUubN1XjgNgnDx62Gp3QwjChVWV6wHTscS/feRTEHZAJJ35JYqkzARl6x1MXh3VzEyol6aeUEn/befqYLg+D+aAoMp8LxQqKor134+LTgS/v+8hVLAupRWVuLcnlnUKBSa7uAJrFUEHMJM/sNwR3O63QqypSbJFRSYqk+8z4mTxqEVTwgGt+NneMwaNEhkfHmUp16EnNHTcKT7Dbyay+qE0vslhBTP1kGM3MrPGampqJMvo0xH72HwcvOk6Kow8UtQzForrTclEt1fiwu3fZHdl0LOQ5yPNkxCp/3GYkpMz3EfmFeScOjeCeg4x87JZb4toWmyigsM/u12A711cFXUjCb+wjTaEyrHov9EVJpyMBWuwEYf+61SEbUxJ8ViaWTYXVQyUOx1PEP+Lf/MsHpZ3yuQgs899p0sWKJ4ZtoUEs00ObrLhJLbTRn+q3g+TEM+u9/x3v/zxCcipBRBzGYN2IErPaGiKG2FXtiSo8Pob+cz4T5Loml0ei9/SZKSsKwfs5QTP7aT/TDJfjsUlgt2I446ibu+tvEEh9GG3l9GT6etFE4slzK/Pfgq5//Cn2/DkArOaDrJhnAaO19sVVKPI94hYdPg5FHjN8mT8HeDTPx8acfwcH1nviN+2Tl3eGcIwKRWEriW+EG4lqyaEpdqnBh0VgYztoM8m2gaqyAW6fDu9/iU2qnLP4exnw5Aqsu8iLatyXnhSvJzjw8zOPrvbVlpx4V34Ve6sRS5O11mDLSCupt5lKpicVqUwp8dvBh6mTXyCFbZWuI0/FkZHJeYNwwcl6i2b0mnky8AKMPCId7fYg5U+HSnlgi53DRZ5h0Srrz8c7q7jBbqTmrBPA/aINf/PK/sOUlYfubEkvNzQg5Nw//86EhjvGeACqVKScwa4gp7qU0ozHtOkxtpcQSXy3e2pCPHTPNMNLKjVxbqQRdmI6eE+fgVY6MZM8CH/ZZjVc8KSppT1bA+MNJuJpNJjqdz1jajvt5NYi7vQbjR0/HQ/ZuuMhCscx4LlZcz4FC4Yc1f2liiXBdW1+NMO/nuBcgpYi5hN9cBEOzg8iuzsRyU97G8Ejgm8uDA/roNXMjkquqcHH9RpFY4metrUr4X9qNwb//Cn8cOBcHXhSJcagK/1xiqR8ML8ZDQYHi2BmGOCUdnIPqqPMY8uH/h8l7nqCU9ItYLky/1yo1PM2Bjgrh52eIQ9S9i3lpN9Uj48sqqizSHQM+6YltYm8VBThPl+CjAV+i2/AeWOPLJ6bxtrPXWG4wAMvPvb3Z0HfbYoyeeR/FJM8PNIklbrgpBSvNp2Lqdn+pIj9fMRQ/+zdTnImVoTjuJmYaWOE8L3OgUhK4Ef3/8wOMPxWNlrZ8nJg1HNar7rSfx1FydydGG+yHd2Ed2VX1Co6mRpQVxOP5tcdI4YiLS2Mq1s78DHYvi1DyfBM+MR6LqxxBcWkrwrN7rxGSmEDBw1B8vsK9nU6hZ+dj+IiZCCQ25jOWpMSSQmw1KE48iclGhtjwilN/XBTwWDIR9kceI68iD089HyBEIxAU1h+cYQQLV15p8/bjDj+WEktWuJ7WgoaCV5g2vg/GuoUIh4x1iseS0TCdtQ/5NNzgK0u/ObFEtcOujEP32RsRz15VYzTmGXdOLBlipsNx5NaW4+SKMRiz8ZpYNcAl8/UGzDScD39yasWtOup2+dY2ec5DYYNWvmOD+rfbIFnM2e+YWMrHvrk9MPpCJDeCe2vGYvyMA1DvvEBz+DmMHbEG11KqkOmzG+P6DMe5aOlZecgRDPrkM8zqcHg3BcnUf8qtZfjAcBxOJ0i6RFNC3BZjhPVFoTPSn85Bz2kLEUD6uTb+BCyNR+NsvFSPDAZsev07Ppm6CXyEVdSlTfh4xBYIr6csDDON9bH4ZHy7nvY9PAsmq68hs7oErx54wZezUaIocGHdZFg6SMkM6Usv+1cK3Jk7BFZL397a+9pjGt7/yc+wleS8KPaqOrHEtwQTzotDsNp2GCyOvhGJAy4hF+dh1uT1iCOC8g1qgkaNrWiWJcLJhHTMzhfqhBJQFOwJT58YhDw+jgFfTMCZEMkItJb6Y/r4DzD/WjbkKWcx6jsmluqJByb89x9hcvS5NJ6mDOyaa4TZFzJRn34ZA4ws4ZGglqnqN5jX433822Tectz2NrFEpOFQJvnpXkwZZo7zcer6rWnYNXkObI8lo16VgLX6f4L9gVih+9CUiFXjPsaH1ieQ0fmMpYYsbJlhDYM1z0UzKY8PoPdnE+EeLrXbUuIH6/F/wvwLSWQPO8ndm+Wk86xwn4mEIuxdsPqdxNJkE3uR2Im8OxtDzFzwTLPPsSYQS8eb44BfHt5eH69OLHU+vFvdpwQdE0txJKcJj5xh1NMKL4gpeCsx616edzXJk8GgYdhwNxynVw+A4bZnQlb59jIpadqIh9um4JPRduK8mVZZGg4sGoaey84hXcMw1J7/SQt06zcRZ2KqtG6F+wsTS3mesJnUD4v4ZHCyDA8PWGDA/F1IFdEbafG8c1gwajweZTUikQLD75JYGrfhKQpl4Vjbrxt28LJ7UfKw1Pwn+E3PafClybak3UH/njPglsgTSsOS8Suw+EwymhrSsXFOP/TafKt96+mrr60x0mAxYokIL3cZv5tYsl6C4JIyXFvjgGFTLwg6c4k+NwW/f68bnG/kkL8eij0DOiaWOEnSWpOAFfNMMelwkPotBW4vGYL3fm+CI7GcriM/MeMl7Od/iY8/+AL2a64ii3DT2lIK9/UzMcLyaySraaIgm2phvRCXUslnS7mhTiwxz7Ug4+Ux9PpyCbzVKqwh1x2m//UL9LS5gxqySpcWTYHNZvKdxdN8uE3rjZ92d4ZfeS35GzswaOQCPNMEJ5XBWDZjItY8zkWTZhUjE0ARiXnDpsDxrOZK4xJ4zOyJn/xkOu6Sv1mR0HViydotEc1Nadhk/AHm7pDO7iECYePkT/EHi4NIVvzliaXBLtdR1ZiHvbPmYtweTyGXaMvG/vHd8O/6qxAuUyLg1J4uEktjhP9WErUTxvoTcTBawwUlODTHHC6XAlBcnIq7ns/ESkVRFDQeC2MsuEW+XbUX5vbqBbcQRjT5MHJ5ux8to0nnBW3AoN99ApvLvIGYiswHDuMssed+OvISb8J2+AgceKXhoGpcsJuL8Wv8iRcbcf8bEkv7nhSgTVWEnV35sONnwrOkGfm+R7HyB0ws2fAhqJXhsBk1HStfSQ5wS8FjTPviN/iI/IrCBl4pzjQk/UB6JjvYFRa9euCQt6A2lXqEvL4Lr5wC3Fk5BEaTViNGHZzlPNmEgT3n4TLpPUX2TYwd8xWc1QqzIvgoBn76MaaTsf3WxBJNMvmyPb6a44g33GVdAvHQnHcTS3OfkmfUCM+DVug/dxsSBYNRzFZwCXZjxuFBVD4CXr7C89i3/vir7XMw1Xw7+DsCV+ctyBp78PeGHyyxdO/rPvhy7hFkcmKJDCUv5ZQXBcL64/fw/shZYs+oighbV5+PuxvtYT5uJuyWLoXLkoWwNLPAjMN3kEYy0dCeCJISS/fWDcWfXA4jQzuxJEvB1om/xq9GW8LJyQkLHRfBXgPbjuFpLjFpbRoe7d2HN2ly1GofWMwUkMVilt4gfDR0MuydneGwSP3uzmtIkJFCu7QLVqO3IoLqahJL/P3+1YrxMDFcieAaUghdJpb4do8mkU3vCHxlf8d6nFgqIYVn/sufY7SVAxYtWayegxO2HI9CSeZNmNjY40hoNVpk8Vi3YDg+n7AYtwLyICuPx9ekKA0m2GEpjX+szQSsuBUqkjm10WcwdJozzsdUkvIlJVAZhh3TRmCUka2ou9hxMSz6fYHfmqxGMNlUWboPtttYwHq6E1yWLoa16QzM3vUImQ0UFLS2IdN7Bz7+xe9hezWN2JYEqjAaF/ZeRUihAvLOeJXHYOYoc1juey3GwoECK9aC51vw8/98D7/a8pjm3UaOiBJRF/bDYoo55ixywiLig7njrWG16DTCSxuEk1EdcxIDP5ghVgyxKb251Bh//GwGnhTxKJR4vG0izAwWIoI64HM+3uKWjEBD47s0oN8604BVcN6r3ehvPhr7YtjBUKGK9x6QK+u2fDj+v/f+hP3+pfRrPV64OWDw6BFY4LwUKxzXYNzAQTTe6xRoqnB2/Sfo68Krl4gvmppw63Bf9Dl4RySWSDpwfUV/fLjaDcU09MrAm5g9TB8T5jlj6SJbjDVYi1OveFG/CiHnd+OLIa6I5wSXqgWVGX5wnNIbwy0XEe0WE5/Ogn6//8anZm4iqVgcdRtOdvqYMn8Jli5dRIHSWGx09SZlyq21IOK8A97/dQ/sUAfzmb43ce3EdaSywdRKDIqEEK+Q+/XPMdLCnnhxCRxIruxmj8Pk6ZtxI1OBFiG75Tix9mP0X8GB8LuJJZGQUMkQfHEbbMymYjrxm+OixXByXgTbHWfhejMd1eQQyDokWaWv8+/Qi6ADvajtBlKfsfc3Y8BPfotxc4mXSWYWLXXCbEtTTF3mjqAa6YyzorgbcJo2FEcj2VQ1IvT+RkyYPpHG4Qz7RTYYN+IT2F2KoUcpcDBaAtsjcYQfGW7tn4QvBk7Gkbt+iA4+C+t+AzBhIdHJiXA/xwb9f/FL6J+i4FEZBethS+B8ngNc7cSSCmEXF+MPfxgFk4UOWEz9jSfZdLkWJJJ/dQnnMXLqYriFlZNskh4jWShOeIQV5oNhNMORaLwAY0kvHvCMRlNLHW7vmYDf9RsLG+p/KeHQ3MoCW92j1W3dRL8v1+ISL71pK8Wt3fYYbmIBB+pz1hRTLFl/EelkcBRFXnD68AusfpQrvnjUyEKxq8eXOETeGstmXWUAHHr9ERsux4uvTYxz1mF1jXIEXfsa401tMHcp4dphHoz0JmCbNx+uSsFGEBk8gwEwZz52tIXZlAVwD+IgvQquzssxfPZjIQ/ki6Ay9QEsf/4e/tPYBUHk5TCNVAWvMXPuTKx4XIDakqdY92UfnI9WorGNE0tp2DL9cww64cc1SS7WYY65Fc3NCUvmz8GYHoZY7SqtNs0Le4jrRy4iic9DIJ7m81ma5ZFwGt4NBktvoJA60/A6HwRfJ0/CupG/Ry+HB+L9hjIfGP+/7+E/3p8l9CHfSMTXRaf7nsUUE0NMWcQ6cwqsLfjrOjvctbg5dQiWr7qMXGqbb31LuLUVw0imp1HdJcscMWOJPrr9cgCWXkwh7qvBixv2xAeWcCbaTF1sisETvoTlfSlpVZXpDWdLY+hPZxlfQI7CNJx8liiuNZcOpyWbp1Khsigcp+ZMwdTJC0lPO8N2mj4sKRCKJSQ3K4tx/oAdLMxnCPovmmGDsRaH8TK9FiVpTzFnihHMrJ2Ij2dj9Oy5OOSVThqND87cjT42m+CVq6Bgkr/WNiHm0nYY9zfGbCeayywbjLc6iVcUXClrU3Fi21SySbai/3kzzWEwbT0CC0lfayVtmKeyXzuhh9lYXIjjDQ7NiHh+GKb6RphKsrTYzhJjHNbiHjmLrRQUvnG3Rw/Hi8jpIrHEq2fzIg5gTB9yIFfsR1peFOaMdsJi9wTRTxuvOFswFBYz9yKb+Kw2+xXWTDaCCc/V2R6mM6dip1cq5C2a4FMDjfR+vWSDLM1hSzZosbBBNh1tUMRJDJ7mIlb/ihRGZQgsBplhvkeM2Ga4zHoI6RgyfG1yPD44DT8lx3e3hz9Kq2Kxx24CRljMJZovwbSx47GTfi8jHdrUlIvruy2hZzgFi5xXYPbs8fiw+x8x7XQ09aGlU/mcM1ke3A46YYreVNgvIT9lMenlReuxZ/8OPE0vE+c5lKecxfhh/TBh/noE5aTgjJMpRgy3FrpnscMS2Azrg//pPwMPSqhu5DWYde+OyZvdxGUBBZHHMV1/ICYT3zovsoINn9UUWwmVqgR39qyC0bgZcCRaL7KdCv0J83GB+L9RpTk0l3wYshtZEWdg1XcYJrIeWLwcs2ctwICPfopZx/yRGX4RDjaGOJ9EeplXq5FsF0Zeh72xAcaT/l7qMAfG8+bhVGgx6tXniUn0aSCaUdtBl7Fwnh6sFjjBeakDpplNwI5LYahsKMOjnXNgqGeGhTTPOeOsYL3xBFKIKWSRR9Hvg9k4GVImAkVF/HmMtl5EfUgHL1fEHMQI0rd7g2SopSDG7k+/h56JJVwcnbFguj75g/sRT4qhua4Ax1cYoq/RZKKTMxY6LcR088/x80/s8FLehOhTDnAk/4MX3/NKh6bmani5LsdIw3Gwo/q2NmawczqGqGqiOXWc+HovLMnnnEbP7B2XYNjwn+N3048ivV4rsaRUQdUiw8MDi9G/lwHmX/FBsSIPD7fNgoGeuZjrbJqrzaaTSKpuaw96GcRHgZxbsDHoBwMbF4RkJmP3nOUwdXkt9ByFO3jx9XSYjJglksNtjQW4snQGRo6yIt/BGdaGM2G78QUySQ7bx6P2kbIeb0SPcaY4kUhag+y3pk8J2C43I/jQfCwycUa0ogr7jd7H57Y3UUq9anYD1PAKgIYUbJkwBIPGDMGnH+thv0+RwJ12X8W++9Hv9z2w4mGRCJYq03ywct4UjCW+ciEZdVwwCyZW1nB9kkzzovbbxyEllqLvLEM3Wz5/qxGvXMyxeNZepFBDbPsy7q/CVxPGwZ232pE+27FoND4yt8fV15mQVafguP1E6JvNJd1Bdtt6PAWKAQJ3sRfmw8rRBX6lbI1I52c9wqSZc7Dpeb74mxPSqydPwmiXe6hslePJ4XkY0d1U6GJHm5UwNx+BDz/4Cm6xpEVqEuBiMgCDpy/D5VBvOJmS3jkSI+aaHXYDU8cbYdwstqkzMNp2IU77FVIfzXi0fjhsdl9FHpGAdVH8fWt8Ns4WL4qaURRxEVP0R8KUZcqFZH65AQZ/9BnGrvZGUWM4dn71FVx9K96uWOLDu5uVZN/XYcSoQZhJumWR80LycUbhi19/gSXnpJtTOei97DIQ7733MTY9y6bfOLFA9rk6EHvmDoPe5PmEK4oZJhhir4e38PkLo85hebchuJnWRnzfAnlpNPbNNcZXplL8MXWFNUxHfIEPemxEOAmoPP8xVriQjJP+cFi+BFNseuCTJRvhx19pm0lXbp+A0YaWQp/NthiD5ZsvIosYRbqJVJpLfWstQt2Xoe8wyW45LCdZtR+Dj386Brtfl1KcdQkO1no4m8BcQDqhJJj44gNMOBop+CLN/xCmkR60oj4cSBeOGPkL/Npq/zu3wjWXR2D5YmtMd2d/kYqqHB4rbPHl+MPCHw+/vAjd7dzF2WdVSfewyMEM08jmObrYYbpxXxgv2UZttsD7yBb0MKR50DtN5Ouneu+H+RcDcFPcT1KPgOOroNffVMSmC6faYLLtRYSUEd5LI7B77SSYz7CDC+NjqinM5+5FHDFpkyId+61/T77FYri+yRE3pdWyH02+Ndv63ICNGDbiK3w1m+0O+Yjkl04+dkVc4sGnMIXd3AkjAxPMpmf2tuMwe85W+BU2ka9Wi+vL+2Pmkccgs0j0J5oVv8S8rz7AjrsZou2SJPJhx3byYZ9FiWfpz/ZiSW9TcdMur6MujL6IOX/sLfQvl9LsJ+T79YI7KVIh79kPMP3zj3DItx7NGTdIly3EydgaFAYeh1NPAzwqkGS5Js8Hcyd8jol3BNKQ8HIfLGeOEzpyIfk5k0Z+gelHnoqV1hp9Ji53airHyzMuGD92BunppVg0fypGLFxENqoO9SUvsXXOGIy0ZL62J74eh53XA1FO/mBjQw4urZ2IUYMYf8thv94OQ4aNgOWJaJpXFTwcesLuXJCUWCLWfXVqOD6x2YoEEtbqCA8MMxgI0/knEZsWhtUuNrA5o/7I0FwK9xWrMNj6vrgVrrEmCccdJ0HfhOSF9PIE63FYQnpI1iyDtwf5QmOnYz79vtTBGiZ6dvjaq4jidBXi/a9j751wlDHNO8S5fx/42yeWSKEz82Ykv8KTsFSUkaGRvno3Qd6gQEL4LTx4E4oCBU9YWtLfRiYk2PsKjp44icMnXHHpcYz4ciFWGrUHnZxEUiIj9g0eRaegtI6CTw56KMCsqa9BnN99nHd3wxFq4+hJ17dw9SGCS+pRr8hH4K3biMpXdFgGz+NSKCoR5P8cHh5nxBiOaN69/hopVXUoyk6Cn08CCqmuxrmX01hyYgLx2i8W+TQXzbLt7wuc/KiqysXLu7dw6rSr1jxO4+K9ZJSQU/kmJAJxJQphELKSguB+5hw8oykQI7soL0vBDTdXwt9JnH6WhCoOoCgoqi5Lh1dwNFLKeSuFtFe7Kj8cNzxOCVxffx2H3NQYPHgRinSZtN1FlheHm6eYFidx5rq/SIDweTQs6Hm+JzGw73TczW4gp1KFivIMeN56jYTyOmq/E17ryhHgEwDfpCJUc2JA/Xt9bSkeez7FvdhcMW/payeQGXgLx04S/nnubq+QRkFnI3+BosC2ujwNns9CEVdUSzypQnFiGAICYlBA7yoa65GZEITXvpEorCNafE9B4uRFeWESPP19KUCr1zIirSjPDsOju88QXSgTN0ypyJn1fnKR+MUVVx8nIC0jFaFhmSind5JivfA8OgdV1B4HR+kp3nienCvJAI01LcYbj2LSUU5j5XkXkUPh4Ur4PnkODwOKhcFWNNQjPyMJT16no5gTqJyUI+e6JDOQ+EOizZ2IHGSm+OKZVwIKCEds/CtzPHHWTXp+3jtKrOLgQz7pH8SedoQxOb/Pi1vRQsFVbqwfvB/5IKeOgjgt/hU0qc6H973bOE08xfQQNDlzCcGlKrS1NYO3nMnqSZ5jPeEZk0tzZTnsiE8BSj7ljJzRuCc4xu0wfV3P4EYSnypCvFb/l+gWbWAZbEBJQTIeXL2Ck4Q/0Tb1ceLGE6QRMlp4SwvhpaI8B6HBbxBfpkQt6QuFqpEc+6s47XER96N84Go5EtuvRdHvCoT4RyEwuVyssqwoSMXNczTWN1GoIhnLCLmJE9TH4RNXEJBZgARfHzyOL4Civhz+VCc0o5J4SI0HkVhqRMBZFwwefhB3g+/jOL3r+jgeFYSQOpLNmopMvAyOQlIpJ2WJ10jXsTNdU+qDC+4sy2fwOCRf0LWuXoaklFj4J6XD7+VlQd8LvrnCWCtojjUVOXjuFYeUilrIVG1obijC8/vn2vHBDoOquQmVNQUIff4C4Xk1wtGoVpQh5uULxOfLpARebQmCXz5HZFaFJHcafJMRVrUqERd8W60jT+Hi3TThzDNv8jhKsx/DjfUG8bE33xjF426QISEyBi9C84U8yKhNWV0ZQvxuwTMkGRUUMHO/clkRAsJCEZZH8iUvQITXK6TwgaeET1ldNaJCvOCVWkR98RfxeoQ9v4PT5y/jjc9TLLdYjeUnI8jlaUNRcjC8779CljirhHmZ2q7Og7fnC/inlpMsawJhiYdkJGdJUU/x+EUqSngcTVWIe/Qcj72yUEb00+isRuL5jOgngoZHTrrBM6OGDDivxq1DGvFWWEwWyhlfhCc+48XnxV2p7oV78MsrQoTfK6EHq6gtZUMFQr0vwu3CJVzxfYVdS4dglVe+ONyUD7usyA3EaaF/XXEjNEN8YWzf/89AfCI+1FRm4hHZCuaFYySbAUWEG17V1NhKhl2GNzcvSLJ76j7CcurRQHNgmlTlROGCaP8ULsdxopycLZp7RVEinofEI7umXtBU0suNSHp4Q5LdU3cRQl4840JOL9XLcuF1le0I6+uLeJhbS4Ew+Qvt+JV0allhFJ75B5ANIhtBcsUnW2SFesGV8XP2Cjz5jmP6lW1rTkYEnkUQLqn/d/UJyW6jDMH3rxHubiC1pALBvtEISWe54/MvFEgOfwPf0CRyICXdWpYdqZ6rKy76kINNv3VtH6T6mUG3JLqJOb3saIPK0oQtTSVbKuf+yI75egcgKKMcldUFCFPrGLZPVaXpuODhgStPo1BCNFVWxOHSOQlX515FooToxx+pOPHZ0JCPlw/Zd3HDxVc0n7gX8CVeZd5/iwPSkxSM812K0TcvkV9AYxRwA+HFfJ07b3/mj3oKRHneg5ubB6IrOFGcgoeXT4v5nH8YgpzsZDx55of4arL1TTWI8byAE9ceI7SU1/VRMBt/Q9Jx5Hd4p5aRU0zyTfavWcX27rzET67n8ci3lHDZ0un8StYDKmS8fIRTwp5dh19cERIiePtkLkpKMxEc4o+USvJDaO5V4gNdG3LjfHFG1D9LNq2c/Ix3z/5jeyN0TPpjnFLT87J/IirYvjVz0FqJwBeS/3bywivkkbPCN9ZVlqbg+bMwJJTWCprJhM6NRCLpXOb5qvIUvPAnulU1oSTuGpYMHIM9N/3x4MwpHD17ifBEGCeZ4kSIsjoNN65IPqb7s3BkFMbi5RN/pMqUKEyLRAj5HwU0J/ZreVt3S3MlfJ8Traj+sYu3EV3DOrhB0gHkeKdFXcZxenb0ZgDCEt7gRVQKSsiv1f6AUtPUjBoa47Or7jjqFQkSccJOBQK8zohx8Fx5pZ9YMd/hAw3xQrMSCW+ewu30GUTmliI2PBavoyVfrJb81+zkULx+Eyb8Vz7nqb6uCN5nTwsePX42EHl8Bpx6laQGhDznxeNZgD8SKpjXtXw+AWyXG5GfHEG2NBqF5FuHkD59nllKdkq7LbbD9UiP8sXDR7dw9VkEMmv4o9Lb9ljmZLU58Hn+BP7x5WLcLL9NNWl4dEHSe0dcL+BxImt+8iWIFzvoHuqvKCcGT8PSUUrjzIkOQIhaNzDtS3Nj8TQwEElV5FuRL5ubGko+tQeehueI7ZeKqgzcJj7gfk4+ikM5CYiS3ivMCIdfRDTy5OzPsX3Jh09oGKIKZJJeUFYjnNp9GZVDfMDHMRTjzfmzgl7HzvohvZDm9MIbkYUK8AUB+TFkN8/zPDIRERiDwBRpruxvl6WGwEPY1DO4mVxFtCf9RbTLjPOBf2I2yonfuM/i3BA8CQhDZjXLlApx4S+FT3T49AU8TCkmvegDz3CyaeSTx7x4icQira3VvGKd7buqBkGvJF1/9PxthBWQTvN+Ct84aTyKJiXyksJw474/EivqCYdET8I5365VWxmG65ckmlx+HoAyIghfe15GMh/24g3SKtn2M56Je4sScEaNV1ffFGRnE428w5AtJ94h36gy7zXpynPweBqMux72sNm4EUGlrIdZV+bixQNJBk9fvY9Mco7Edu92utNc2OdUVeP5o+uS3br6TMwl+LU3QnKqUVGRjeBgXyRVsD2hcclLiS+ewyelTOCSP35lxl4VsnmE4p/QBB+SzSQUKaSYU/TDPFRbhrDIEPinV0h0p/g2OSac6JBCcUATCrIi8TQik2JV8mNo7GXJPrjocR4XPb1xd9d8rLDbgvj6NtIdCXjmR7Shd1h2SgqT8drrNeGskf7mNI8C0TckPXLk9BPElpDuJpvEPoCiPBUP1bJw7NwNvChWkm9Pc2psQX7aE7i5n8eDyALya976PfwRhlcRD58+C24ke+fOnMbxm8QTtSC8ES7Zh2mtQ6TfTYkXzlxEQEkT2XbSRQ3k70R7IyAlH5WEA5bRGnkh6d7niM6tpr/50zn5sCVd+LA8t/wkhL70RxbJDvNPRVkWAp+9ojnVCVpUkiyx75dcSnxFf1eR7+bv5Yn4IvJ5qnLwKiRSxJoVJWnUjh8yZZIsV9cUIzDQCz45VcJX4mNmMgLv0Pwv4k6YHzxsDbHx2HPQNLTsP+lp4SspEfbmmhq/53A/Qy4+cjHN6iuTcOk8z8MVt/3ixOrBOnqf7XZtdRaeX2dePI2rUVlITY8RPFTLfkjEK/ILSkV+gnVmThrFCiEJKKKYT9kkh//L+3A99QDxhcWIjAnT4qFa4qFY8jPyUMF/t7RRP5m4q5aXEw9jUEa2qFbVTOOuQ8Cru2Lch8knvf06Gbzuq47sT1q8D274p5JPqu1D/P3gB0gsScBMz0vdOjhGZEzYOaBHIqCUlAErAsmp0xR+zttzOrcpHGoidgs5Ox2RJbX7TYUdOHZiuE6HQ8IF8DikhEpXpZaYiM9LYgdIOwgW5w8R7lj5d95K9L2BBJrb61xaCJM1pCz5GY+f++YAhEsDKRFW7hxMMt64sPvJwiPoRgqGHUa+0pXf49805yZx4cWgdTQP/pvnynV4pQL9vyjcDb9bLa9Eamosju4whcHhx6gggymULI2ZgxXtFS8SME7YyJGDxweBt/MQ/UvvcH8cSL2tL32h0mbHOv7yTeOR3pHmoZk/C3077ulv5gv++y1ffQ+gMXISifsRPCP6ln6X04B5zOJrPM9Fi1aMQ17uKLaA0DtMGxUFX1yPx8JbAFkpC5zwc5qkdBYY/81mQ8IzF/4aJZ01xl/opdsaNCt6+DeWK01pJjngbDjLmXCqeJxEOE1b/C878BWyKmTHvcLqqU6w2+WHSnqHv+wxnZnvu+Tfb+BFdrLf1iOatc9V691OwEEB85h2ae5wOPz3A8GrHPSo29QU7qpOk5QmnPCXCTZsvK0qN9gDVuNn45RfOnKKSxDneQTjBjvhZlwl4Vba/84yxbhkmWIc8q0ZrG+YPzWlgQwXt8nz0PA5H/jajgd1Ysn3xHx80ms/4sRb0tjaZbMTT4v3OtGQV5pJ/MCJReJxUtjcFxcyicTv0jtML14SLMn527a5vMUH/a5UiXELZ4z/1uhFDV+rdbFIUBBfvMU3j4GTOm8Lb2t4+4VY4k0NmZtItjXjZtpz6Cva5zb5QHmqw3IjyQAB/SZwyONQj5GvhJfw8la/Z7w5Aqsp83CG6FdYUorI+9sxauZCnEtQkEypBM068vTbtjvqIQ1IeoflTBqvlKDlr2naK+l47to83CT4l8cuOWpKni/PTfQnBQWa0tjMN0xxaUHs00MwmTIdNyOKUVRCDtnlfdAzW46XFDHWMx9QX6xrNF2JcbTPRQuo3xqySxoac+FDXtufq+esKQ3qW0h5vNx+u44g2WXeZhpIuo+cFtbrmnY62VaNvRH1ySnTnqckC9rvEoh2Gb+SjRC0Jp2nres54anhf+b9Zq0tPR2BeUeSNX63lpxapnWDkDupXaYFr/SR+Eriyfa5Clx21a4GOo6LSwcb1MGWUvvqsTTw2TINEs9q9I6MnD8uwgdiHNCLb8fBOoDe5z7pGZ8LosEjDVe0yUkRDU46gsSf2kUE/9wOPWf+ZZxw73zOAidENPqR266j/xG0YB2k1RbXFXTRmjxfXy94Woyxoz3gzwU8r3fGVycFFppmeGsH9yG2KBH+eGyCD9T1Bc2osqZ+M9sS7fY6gbaO4fkIPKrHp+F3fq7hNQ4c3upYrqetc/lv6TknswoizmH2H/riQBT/IpX21XdUl3HJfXJhGtYxr9K/wkek/+C5dfBriSc0OOMxvQ2AGW+d5IoqsD1/hz/V/Uo0VOsC8gU7z7XDO2pgncV9cB3+kMG36fGWIW5Towd4fBofiumjTWPh93XmQa3xSDzT6TmBpm0JH5LN6Mrea/QAt8X4fGcegj7SmN7KuNT/WwqR/iDe+ib/g2/ElHQ7jYkQIW0vVbdDtoL7lnhF8tO4aOwEy7CEdwmHGrvNtOatwhre40Cc6SGO2eC/1XPW+ICsN7T5oK5Z2obNWz1Fv+IJy7zaT2nXsZJfq9Ebkr/89vdGDvTVc5HmybzI/UvnTGqKSu2r8HhqNPae+L8jrug9LZvB41SS/yl0kZbt4H7FHDr5LNy/Rjb4Xwk3Ek9x3/yhlHmfgXW8pnCswj4k/9QmS8MWBzPY7rmNJPLNirODsHraDCw8+gplHGCzXdLSlTwO4SO0z0ED1BfJnjaPNKjnwjLI/mC7HmL6qH2eRrXf19lfFbIp+KZTH/Qer9Zmu6t5T/j2VJd1owYnDeUR2DzXEo5HniGF5lWU6o3l5tOx9GAIqsifE7cTCx6lNhhnZId5jgJnjGPuR4xEKsI3E3XflYUm1dt4nWklflPzk2bszG+8irin2Vhcfbu7X/I/BE2luTFONEXy+6kNes5zFDLCfzMQ33Dd9iQ09dWlD6ueG9cVfMp/q22CJAvUltqOSr4f/y3JlrCrahsk7Brpda4ntfN2DMxHpfG3MXuiNfY/jUMW4TstwAOWg+3g5luIWrW/o8FFV3Nt11XULtNQMw9uu12/0zNNrMiFd3CIYxgED0l8IPwCdV3h1xDHSu9LfgMXzq+8y0NMU0l3MI46xzhSnC6NW9MOl7ftE+3pBUneNfP8+8IPlljSwb8O8DaM2jw/rFk4DnrOZxAnI+PUpFYiOvgRA29PUKE47TkWm5hj3oZbSCVD1H52xf8yqCFFLFdU4fHpadA3NIGxqSkMDZbjvF8x5BQAfXvQ+ReCkgwEGdroh4cxx+EGEikIfrulQAffB2rIeahVFuHB+sUYR/QzIfoZzHSCa2wxBUz/OCP6XUG6aCILF/fZQs/YVPCf6fjVuJ9UDb6B7Mc+fh3o4F8TeKtdM4pTvbBv1mJcS5B3TNLqQAc6+IGBfdUmZIecxwxLIxiRbTQ2GQeXA8+RQ4E1Jxq6fu/HDnzMSSOSfQ9gtqWBNC9jKyzfG4gCVeePOH8fqG1tRUHUSdhv3ITnGbztXXsV9z85kN9dq6zD6ysLYGZiLHwsI0NHHHuUjeqW1rcrznTwg4IusaSD7wZKPi+nhZRQqy5A/mcDpl0z0Y6c5//1tOOtcC38lagFdYQTPj+Hr3z+oQyrrInPJmv+2yat/jeDUloezPRTMP1IH9U1/fMkZXjpeB2Pn8Yuxs/8135OjQ50oIN/GDTwuU8U7PFKhq6e60AHOvgBoUGc76lsIZuuto/ss3Y4uuSfEqR51f+I5sU3ZjOe/9ojXH6UwD5+c2cfX6VLKv0dQZdY0sF3hho+94Kgq2c6+HGDRLuun/2vAzUf/334WSczf3PoRL9/uqRMp/F3WUcHOtDB3x108qgDHfxjQds2/uv4rNpz+jHMSxpH18/+FaATvruso4MfCnSJJR3oQAc60IEOdKADHehABzrQgQ50oAMdfC/4gRJL9R0OWdQu4nBGcUDYDwE0zkb1AZvi8C8+xKoZCj5E6y/ok9/jw6H50C4+XO6v2sbCbREuNAeAtR9sJ57VdzgwkfHFy7C7bOfbgOmjdXildMC0dp0m1BHeeSlglwcN/xMBH0rW5XYuwgEfkNZIDM23svxvX8rOB8jxzQi1Kj4UrkEckCgOHP5701xz+J7mEFQ1CBkjYeBD8/jAOe1nfw7E3Oi9tzKldbC+kKm3B81qDrLv2IYkL0pqQBzgqP2MxsWHHtaLq3j/snFJh0K+vVJZgPpQQU0RB/r9xfr0+4MGz4yPdr3zDwWau/rwWT6QlcfX8bn6QNeWZvGM6azkw5wFXVWky6XDV7mN9kMeO7z/NwLqjw9u5HF2hTdxyKKGAako/y50ZRy0ok6lkg4HJX3HvPVtl0doDpJtbP3rxicOL1e1CDl+l2bfAkw3Yj4+fFJzSK7mGY9Z3qw5uFTrnT8LPN+Ohx+3ioNttep0krvOfUt1pFumujy/Q01/Hve7+uPPANl0nlOH99QHj2oX6XDPb6IJ/U7vsL/wTYUPVGXZ5gOypYPju2rnuwPbz443d/3tgC9AefcAXAaiJdGKcfOu39IZpEN12w9F/VsB8YGS/ETZ32FbiDjYVSIfWn4oX5ja/C664UcPrDvIlrfr/M7PlZIO4MOM/2nnSMCHALNsaF+E8WMA1rHMQ3+17VAfZtyk7af9GIHmyLedihiNxskXLrD9lw5E76L+3xu+xZb+5dDRvrw9uPsHBCHP0mHd4jDuruq0g2QXOJbnolQ1QaEiXfAN/oeM/fm/gV3QXPTzTlzQAXhsTeJQd+nQ7S7qKPlsLemg7XeefQfQ2Am+FKZdD5IN5Uua2L/oeoxvcfbnbekPCz9AYomvcG5CTooXrlx0x5Hjx3H4+AkcPkb/up7Hw4QKcV1x1+/+dSCuPuTr9YOikFymEGdXFOeXIjOtVFyH3tU77wAHrWTIypMicNXtJI48CENeLc+pi2TGnwFmOGaOykx/XDx9AoeOncCV54GopIBEnGxPjFJXW4I3t07Rs+NwvRCFYn72zo0N3w58JW2togh+98/gyLH7CMmsgaz9ekm+wrMeGTH5KJbTeOr4iuTIjlej/5MAC31ZXiwyquSdlnHSHJtUyIl7gSf+ocgl6/AvuXf4uwLzcEsjCjKLkZ1ThdpGOeJig/EyofjvSnO+erSyMhu+z58jvsP1tkyvRmRHeOPVE3/k1X93erHCZWeyOMwb7ieO49BxV9zyThXXgNbS8xoKVJV1JXh93VXIm5tnMqpJzrT3swslTXKQmOKLxDK++lr9jOSVk0rFaQGIzcxHBRmP74orcbB0YwXCX6cS/5EhIIPC/TS0yRB22UOt/24iorBeSpR00cbfHgjPZMBzU8Lw6lUQ6bGmvzxI/huD0NE1+fALfI6ADOZNbb1MelYpR3yYF54k5KO2SYlk74d445eAUtJxcnk5cvKSUEB0qa7MhN+NO4gppoD4e+jmPwd8RWxRViR8wyKQw9dKa/MnBTR8XXh+0gscFzx4DaGFdT88XUn/8RW3yYVFKCP9XpAUiFf3XyJLQbzXlfwQnurry/DmmR+ehBaSnfi+Z1FRQK+qQ2ZxEVLya4hm3x3f4nrywkg88fNHcjk57u3vko5qILsUG44rDxJQTPP5zh9w+IbUtiYkhd3HUZKrQ3zdb3KZuFWL5yc5h3IEX3IXdvWEZyiyKUJoYOe5vQ2Se5KNzJjX4mrjjvadHfhWVJeG4VlQGLI6XYP+rcBnV9QVwysyA3kyapeX4fOVv7J8vLlzkfiF/AD2hwheJRRS/a5pUkO/y0rTcPHCGapLczzpBvfLF+F2xlWtS67AM6mUZNsPfvEZKKsjufprZLuRfJ6COGRUVgvcdFnnewInbAqzkvDoZSoKCY8d6MznGtXk4N7tAARnV5Pf8g19i+0MciSGv2i/xrnLen8hiIRpkwyxWYUorNK2UT8AiAC7BTk+z3DS9QQu+KShkuTjb6szJNual+BPuuEVskk3/NP6QmQ/ZTWlyM5PQQHxt/YZKYL+taUIeXULPumVpEv+tjz79wIZjbs0PxWPvJKQp6C//8H2uR3UtuP1Uz88Df9rbAfrWQWSw1/jTVA8SqjdH+tZN2yr8jP98CggSvgYxemBeOb9GmnVbF9/QL3wHUHY0oIIsqUBSK3QtqXfA9hGKktx59pZHDl7GcF5Cor1f9g51tD4K8oyERz0BgllbP+/uT/xsUElg9eTa2Tjz8Avi3y/0hKkFrzrf8hIF1QqyhEl7ML3n0MN+aLlZWnwJb8yrpT06DeNjy/ikZchJDwY/ukVnXzY/5+9/4DLarvyxvHMm7y/eadkkskkN7k35fau195QQRDBrogiXUCUJiCiggUrCoICoqAIKCoIFpodwYIFBRQV6SC9997h+19rn+fBB/Xe3MlMZibz9+Szcn045+y99uprnV0I2FcRVBY/RQHHAIr3fhSQzvS04vmVC7jzMBe1HPs2Ui5HdrCCaFhPNEy+loDc+u7htp18aVtjIc5H3MOjoh/wpf8F8J9fWCIm84aqlw6MxL9+qQRja1tY2djAys4W5joaGDXVCuHFbegbOnWDAg3qo4WBA7DX2uIi1Rv3iGnDAwD+TUSmpLA57Sim6NgiJL0T6MyEp4sV9pzIEEet8vuc2Ij2CN4mhHy0X3vTU3hYqGPGvJVYG3ADBS1sHMkgyt4b1jfjwoLE7b6GP2/YVp17FWv1VDBH1wpr7VdDQ20KHIJuo2GgnxSnHrHBJlDT1IKtvT3mTZwB870JKO4jQfoe48tBqoQ/9cXPkAHsGmjHneMuUBs/B+ZrjyAuvR4tslOGWinRLnjiBeOV3njSQMxufQjtSdawD8kSlWPm7+vBFDvtobG+hUbDQPHZ13gynNav/s7PKQbBPCZ5P8wTvi/4KdqUaMqbIDcWpcLR1Bxh2fWiaNjE7YjnKDgleubdO4XgqKvIb+ZNquV9yXEbzhseoxy318c/9IwCXuI3j1XxN7cpHwfj/db25OPhe6+ef9X/8DbfBnKei6IQ46TQvuI45PInZLj+LrY4rMGRKxXE5Up4b9aBqusd2SyPN+kh8HytHfnfJZ5Qv/yeDNcflBEZLXiWVG1OBHQ+/QQ+t+tks4D4GdIn0v+c+DMIPxaFgo4+4dS4HflYBa0U2xTARd8+lBOfjaepYZGZPdbaGEBdeRn2xGSjlYL2zo5ynD1kjtl6hqRvFlDRnI+NCVlkk6RTw/iLCX+leXLWBkra6jiVNYB+Pk6X2ubZCx2Nd7B+7m9hd/Q2ant/5GyFLj54vxv33Oww9QMX3G7kRJzG1F+DuH3WUJkwH1ak36uWaEJDfw9ul7SjjeT3rW0NA7ncvE5n/ruML2/ck0DQkXSG50ncPrQCGhOWIrEe6O559cywZ2XtvG5n+Z6QOdm9HwoK3yaLr+5LY+EZB20ll6Cr/TGMT+SgF1wM4H7IWZPcdvVW4eDKr/D1nhiSn16knfHD+ehHaBrswoMwb1g4eyKT5KqlNh0x+7xwv7hDFmgo0Ir7VrQvTCcG2f3X9f1NvKXi5fMwKywzt8DNSpCtfkX7VrLrJanhMJqrjnmr7WFnsRIWq/xEcelNvnLfTDcCef+v84p+D/WvYCPYtgo9E/Tn2XDtSNhvhE0HL6CU6FiaHIMI39PIaiVZY3vHY1RshwKNro4KXAiORPC1l2ju65fR5tVzb+LCfcnakNGimXxIW+lN2LnYw/NuNVFGpsc/oh22N8U31+BbzTk48awV3YOyBIWeb+9uR8bdOOw9nIRSsg3cH7czJI+i/1dtCqB224kXzy75YMGsWVhuZ481qxdh7Cwz+D2pQE8/0WKwEXe9HWCsqo819jbQmDELzsfvoZEUX/gF8pn8JTrvzhYsVf4YQY87h33tbOjqx+BAE444TcI/KVnidgXJw4/QV/6aTBYE193N8ft57nhU34l2Cu744ITKx6GY+G/TsGi1NawpHrKwtsaZBwVS8vwWneKidEvZY+zY6ghLW3vYmMzG7//x9/h2phHZEjtY2u1C2NNy3NirhuU7g1FIAtvRK9HwbXonePQ2ehKwTWyrzsTmlWYIfFxKdosL8QrPMp8Vfkv+4JU+8L0hfr0+Fnq2o68Lj0Pd8fnYg3jaTzaaklR+XjxL4+xsyILfgWhcy6yjuIULLcNxltonn95ZjqOrRmDViWS08dfgHu6T5GVYf6/k94f0XLrHH2CAkrtemLfVBw/LO9EtPzJ72HuEjxjz29sVNJC1Oxwf+XvSGBjnhpJIWGkqQcPABnuinqKO/IQcp9fpx/jK9UjoBf+b/yvDQ24rhsbF7/OYiIYFSdGIOBSGHOpU+FbGS9Dx1XtD+Mv64L/LcX2Dj0OgMFZuR+HekJ8gUKSRHG/57+HyJMNtCAdprIxTz0Anbgbvg9W2Q8gmPvGsCn6W+dBKyVZTSxmuh3ki8lk1jVHi2/eOUfQjx1sxHn0TFHEZrk8SDRl3xfZf9fnD7UrjVmy3i2SiD/lXfPH5t26420KxPNvBt7TztnEJPBXoLLVPOMrfofssu/x3fl/gLmvjzxZ32HeQvp0PjMTxOPYdnJNI7X2/HgwHgXMPzxlvxAmLKVioswPZZHh5tsob/FZ8j+5JY32zj2HvDbvHeMne47G+/s4wvN+8z39nX5UcOhsfL7bFg4YBVKVfxInwcDyv6xOnYAvaKuA2nEfD2xd9vDYuxWe/NzcawpNxlv4uHzPj9/KGBb6evRBhL9rQTfHR6/0OGxf/JhD3huHCM3U7kHrQHuOVNLHSeS+u57eRD+yVcGcZU2hDwpPxedWGnKbycUhypzCuN2SD7BLFLOVPQmC5bBr8nnZjQBZ3v6lrZCsH+1Bwdi9mKs2E0dotiImPgsMORxy4rxB/MJAvb+9uQGygLZb43yFfQ3ZB0O0VXUS73yfvgt40FnqWc4vaiieI2ueNpDLO+XkMw+krgOx4X00ybC10YBicIfIJUR+QjbmVbHrZ0+uwNrPBlcpudIp2hvf3ik+y33L8xH3KZ/uakRTsjahr6RQztyM+wBU2u46gkPqqfhoChy8mIDyHKEEyIHBj3pCP7KjLhK9nDOKy2ZfyhuXcNuHMdHiNh39N+OsUloiwMT5TMdHhJJpk7UhXGfbrLcCENWGopI75KwMfh97c2orqpmbUtrHzpd+inV60kTI3tLbQvRbUtfOXmFdB6etGRSgAcbj52XGom2zAmWwKxMuisVT7M5iF5qJrYEA4o+Z2qa+aljbRXstrhG4ZGERdegA0tcZg261mgXU7vce41Lc0o7q5RVRT+be872Zqh9utaW5FvXz6mZiS1oQoZxPM1duPTNESkH3VCWM1Z+FkRjsaMkOxfOp3OJAqMaH6+QHof6yKM1kdFCS+HuCQE+qlxKCjHTWMf2sH4U940d+62gtxwGQhphjFieS4h9+V8Yx3xE88porPljviXi0lwK0pMJq5AZsjckjwulHX3EaBJQunRAf+dyuPtZnH2kpBtjT24bhIIGZ+9HShrkXiUT0pOQd7IrhhXDvbJFxb2qXfsuqqKAgpKDoL/pARpn+3Ej0b25hP1CYXISio51lkFXeP4LMv9BGYVkP9Uj9sDAg37r+GxsGFRZ4mKi1dkWSriflCONS1Mf2I/6J/wrurA7U8RuqjQWY45PjIgb9uv5Iz4jMr5pCRkGRQyCO9LxLKITqQfNBvyXjwe0TfDqIF0bOurYN+UyBPCX6djMbiGHJqW7FvObCM8pd9Oc+ZNnKcBP0VxlHHBpno0kYyXP3EB6oLR2NLXC0Z8Eoc3m2GhV4PKFnvpueJr+RchvpkmhNtmObcT207tcN6KXdsjD/RlPupIfzFkiSig1xG2KANyQjLAL3bQLRgfKrzo2A6ZjT879YrFJZ45hEZYBJ7nrbJ047lfGd+CRoSDpIsSc8LoIRvoLcUXvoroGQRgSpWGroeBa7GiMUrcam6F5W3jmDsZG0cr5Tu5VzehlmzN+NBNX+Z5nHU4oqnEb794Gf4u1E6iCkcQF8/0YySn/w74bCc9Hv8f3/3E1gff4wmEqY/W1giXnY3FcLX1RRf/PSn+NX7LnjQTskSFz8KLmLWJ7rY/qhGQmagENuXjcOMAxdRQ++9bnuGgZwewv5JOsQzE+U6xM6Hl/DUkj3ie2yD5M68mZ5jp1hLNq6trx13A22gpWqM+w1A12uFJfFsJ9kUmQy90mG+L9nc5nbJ5tQRz8RvhfflIMmihI+iLEr2mvVD0mnWjaaS61i54jusDs0T0+PZLrN+1PLXna4aBNhNxIT9sYK2HExxvj7YVYmja1fgy4XeyCFb0N5DdKe/d4gp1ew32LZL9qa2lWSL25TLL9GKZV34EpZXwkEu+0L3uqTx1zDejCuNkft9cW4djG3X4g4JWressCRsR0c+fOeOw9yNF8VMOcYwetsqLNwRjWK6/zpfhU1lfRH+g+0ttSG3t2w72IYyHxl3slPCbol3+d9kV4huta3d6O4rwt4FI2G4NhiFXQPokOlPq9AfGY1l8iJowO/S35l+fRyMkU9gW8RBEOsu20wx23UIF8aL7ZLEw1qe+Uh2gT/KlN45iOmzJ2HLgzoMDLDtZR9I7chtnuz3UDtEL77XQHa/6O5GTNHWxun0VvLD8rHJbADpCS9YFVO8SeZbqL+mNlmbbMNfswH8gaGlPh1uRmNgdCiN3uSrCxfXG+ATLQ+SDUreM45D88NF8E1jb0j0uXkQapOdcCajiWjGp/A14M5+F0z77Cf46fufIfQFJVFDhSUO4AdRGLkX3/zj/8VPlFzwqO7PF5YYr7baDPi5LMIf/t9P8YtZbkhvpaCX8GcfnR67E+NNzkBmlsTVQ3ZH7qffBPo7yf9QeNZ+B4ZTjLH9Einx0NWPa66zYep5BoUtfURv0q9hNKN/C1mS6UWbFPS+btOae4n+T09j5Bfa2H+nRPCghd4dsv8cpykEv8Jf039f17sakjmOSYa1T7rAhaW0s94Yp3IM6RybkHxJcs548vR9XghEXCSZEX6b7d6QDJC8km8RcttZgWD7KbAPTxMBcg2Nt0Gm26IvlkFeFiWLGXm5AusE48pfy1nnhA+j/rndNmqT5SFx/yJ8bGyPm+WU2L+tsMR9EE3l9oPx5X7EfeE7ySbKY1j2nfIYloDtK8dsbBebBvqRe8UcI7R0EVsicZCXlzbL+cMxnQJ/BN1pbBwn1La2C11m+9vULqcNyZdYJibzmXSf8eSZtxwLsd6zbWiQ+RLmEz9Xp+hbhd5ybCvFUPy7leyRos4NwffYGH6Wx8kz7aWYhtshGg3FBBQDKdpE/i2PnUR8RM9yjMO8YRoQX/ijyGBXGbwtDfCdzhEUUPzOxSMxDo4NiQ88fv442iNbjtJMtGvl+JjbaWFa9kuFZLajhJ+I0VlOhb+k36/pAYOIbQg3MQ5BK/KBzF+6x8ufhf9jfynuSePm+EySqzYJB5kfHgZMO7kM0busi4wfJ8L5cUcpZjmIJJ7pTPeZrvI+GfdhcT+PS/RJusK2g/VS1gcnj5wEy3/zDIxGMUYJbxHDMd8ohuM2fri41CHoq+g7JD8m5UFCVphPbxsr9yfkmHnaSTa/HmHrNKG3Yi9yyGlzAVzkGOw7WBeFDEr2VciCLNYUvlqmA+Ie4SzXYfHeUB4m+akhO/S6nRN5gqL+vop9hf/vkfprJDv4+NxSjDJYj3tcEBBjpxxYnk8w70lXWfY5n5DLvrx/KX5mvWR5YzmR00MBWBfZZspzI9JrKVeS7kt2jmWYZYRoLvOldUTzht4BFN52wMSlyxGR0YYusl1v5DiibXlbnNdQTMaySnr1Cg/y6f2l8Ff7Dvoul8BZbi/5vxa2CW2EF9NW+H5qXx73y+JPeazANOXnhS1gmhIPxcdbttuy30N2WQC1Rzap4mkY1q7QxLHn3ejvp2cYX9ZnIZcSbVqIr50DTYg0mYHFBt4oI/xaH/lCafZkbE3i+IPkUdYu2+aW5gK4GnyBCd5XBT/Zbkq4yPIZwavvkXdhG3ncEt78kZhlXoorX/FVsreSDPCS8d7aVKx3MINlaDbFDt1EM36Xx0w2mfiVfm43/viNBS6WdpCMvtIRsWxOwR6yL+UZpvL8l//LssArM0QuT4DOIriZLccYgyCU9g+g6nkYNk9QQ1Q+xcEdZLdJhoSfYTkd8qUym8j4iricZY3iP2EHFMb/V4K/WmEp9uBUjLPyw8tONu4cMPSQkg7gwfG1mDl1JZJaeY+UHry8ewqrxythhqoqJuttRlR6nZh90tbXhifXN0N7ngrdm4Hpiw0RfL+CBK4HmddOQssoHJlEJD7+virvMjYs0cb57EF0ZoZAw3wzwlIzEbZBCe//7p/xhxFLcSyxGOXlHGNNKAAA//RJREFU97HdZKroS1lpPDYcTUBJGzFEZhybSZEaa1/Ad+UI/Oa3/4IPR02Fb1wuOjubEe2zDjOnqWLGjGmYueYInjSQUxscQHnKceju3w5nw2lQ1luDoIwGSlRZ8ElAulrwMrcQBWXNZGgpOOqnELr8CpaZ6MIlrgIdbZVIf5aDGvKOLAyNBWdhPHo8Qh5z9VgxkGXnMoia4jtwWjoP0wj/aSpL4BT+VOzz8TBcHyP++Fv88nffQcf1JDKbKOkgYeUvj3m3j2DZuF/jn3/3EeasOoaiuuewmOsAU0c3aOktgMr0CVhivQtP6ol2NP6e7jpc8loHNTFWZWh6nkdeMxkNBeUQwMlZZyPiTpli1swZRFMV6Fg6I/Flo/jaX18Qj22rJghcp0+ZgO3hyain8fc3PIatoScO3ywh3AfQO1CD00662OQRTYFXL64cPQSz1T6w37SS2lTGNHVNhFPg3112E3ZLx+DnP38fIxdZ4mJ5De7t8ISHjROmzFwA081nEHdhF7Yc8Ed6I7VL0laQ7A9TLSWoEA6z5q1HZGYtOqjPlrYaxB7RhsoMGqPqdMyx2oHbL1tIbiUnLZI9SnDD9upB9+Q9Mi4D6BxsRYyrLuYdjEZl9wD6ewvgY7oVfpdIPga6kBy8C0umKAs6aKz1R2plp0jIWvISYLTlANaunwLlOSvhe6cafT11CHebjckq1L/yHNh7XUEhB6tyoy0DnnnU2VCIA5vNMZXGMFvdDHb2m7DIIgBZPYPo6q7G2UMLMV2Zx6GCiXMdiVZNaGt8jgNGX+HX7/0Cn4y1QEzKCwQesIaG/W6sX7dEyLCyhj2ulhKOZFTb+4lW90/CaCrjr4pJ5ltIlxpF4t5d9gjbArdhtYMhFs5Rg8mFTAx01SF2syU0plO/KhowcItBofgy2o2u/g48jvLEwsnKUFVTxjoHCywZOQkBDxoUCkvdxIcePDmxHXvsDyCXjPnDqD3Q2+KJrVv0xVgmTTLEqac1JMPkIOQ0YaPb0YTM7FLkVpHBpv54D56WZ37QtJiDIy/a8CjEGuNtI1A9MEg6Q7ymJHSvzlS43CglY9ePe4G2mD3FBNu2W2PxBG2EvxzAIOlxTfYV2EyYDbMdB2Cj+g3W+yWi/s8VlsiR9HU34Nx+c4zUssHenZYYM9YViY1sA0l/6yuRklGNOg72yC5yoHLXXxUjdxxDaZtkF9/aLidslHTmp56G1eJpgifTp03DwkPXUUsy0Vt5H5b6e7F1nxtmzVXHdKUxMNl+AvntfIz9ALrbixBC+qOkoobZS+ZhneFSaGma4UHj8MISFziamnMRsGkhlFkWSRfGmrngSkEb+khPXpzfj93Wa+Bhux6LCIeJavNgfykLfURHRXx5GWALyUTkkSVQEe0Q/zTtEJJcSbacCxM9yEn0hP58GovaYuisWYN5y8dhzZl8YffqChKwVW8ylFXVMHXdOpjqjsK0g3FkX3twk2jq4x2De1cPYPQnv8fP3/sCel4XkFGYjABdQ0RndpKuD6AkIxbWmurUhiqU1A2x71qe2NehtykPfl5bYOG6D1YW80jfpkBj6XbcI2PURfLR1FqIYLdZmCqzBeO1tuFiTpMIKN9WWGKdbCi9DsvRBjiV3kjyTsEt2bWye0cxQskNiTxLRR60UvvNJXfg4mUOW+8NWLVUleytOvTcLqGE9LedfGt3RzOuBu7ERGW2oeQDJ+ng6K1i8LHnLy7ugbeLFcwX6EJPTwfb92/BF+SXPvhwBHTOJyH98iG4m29FKmWRvaR32QnHYT1J0uGpE9ch8E45BfHF8HL0gNPxLAqMHiPAYBk8d+3BSrIZKtMnYfWhaygn/WsTwXczLp8wgBr5W/a5k2daICCpCq1NaXCfNhK/+s2/4uPxjjj/pJHsXztuBWyGhhI/Ox2q5Hde1LPck6/obcX1YwbUvipU51nBct0CTFhuQLZJobDE+kBtPDoXiKWrYlBK8pYUaA1H121wtVlIbSpjrLo1TqXUkBwMtwENLfXIy88gHWIf1IUO0t+8W0excJwj7pPRyjiri9EOnnhOfqCDeNCHUuxXm4HtgcliaXpm2G7MGb0Mzh4u0Bo3CafSOob8LfOyMfcSzOyXQN9aAxMpybhd/sOFJdajro5qnNk1HzN07eC+cz5GGe/A43pZYamvHzf9ZkPXLQgPnmfjcXoGihvJ9nLwywWkt7SpCBw3dJZexLIJy7GRdKaN5L2ZbShJ/o19C6C/zh4712hBlWk20xonk6vJX1GiTzStTo+C+XKKd0gmZi1YgjNEz1ayqfLCBy/HbytPwhaTKfjFz3+L77SNsXfXdjhab8OdukEK4vuRc+UwLJaswaVy8nuD7UgMOwJtm0uoIv9WmXUZNnMkvZs6Ux97LudQAqGwrx3zp68LTyMPYfKUrXDet17I56SJo7DvYj6aqI2+moew0j+AoKRqshS9KHwagFU6bPc0Md9qPSw2LIbT+XyKFepxat1UmGx1gcsKNfJjShizjOxtaZvwLR2DHUg6R/ZdnWNGVSyz9MWjOuItjberrRrn/TeTTWQ9V4aSiRtu17egOCEE+l/+Fv/0wYeYseQ4nrWST5H5Yd7PrLsxF4e8XGC10x0WK2dTn9OxyOAYnrT2U/JB8k42algMqy/FsBwDtRdch63fNthZa0FjmS5sAo5h6/w/4l/e+y1GqWkhNo9kOYfslsFMTGf6zZqNvUQ/ntXZ2lmFy5562LnFBQtJV9f6RuFqtBN0vXdj32Z16msaxoy0Q/C1uzjhQ3JHYxq3YjNiclvQS/qQEb0fe1ZtR3rHANKvemCZswe271hBz83A+DFLcfR+ieBT50AbkmLtsWAW2QNVfZg4WcLAcTWOJ9eTrg7Xu7a+DuTcPKFgYxxwLOElKHSkWLYUYWtNoc6xiMpM6FqcQRYNpI+S9sRzu6DrcR1VlBewzBffD8V87e1IqCX9zIuGufMObPbYiDlzuM2pWONFfo5k/mnUZnz1pw/wi/e/wspDMXh47yp0nXdirQ3Jho4rrpIendmrjwNkL3m/k5b6x9i/aK6g5XQNPew4/wyNvYQb2Zzy3Gg4mU8TseA0lelwPJ6IqvbXkk3yY+09jbgaYIM5Mj82caExPO+Vood0qSw7EcFLN8DawZLiWl2ceFiF9rYCHHTSxhTyH2xPXcMeoKp7kPin2C4lqES7zEQ3GCyWZHPq3CU4GP+S6D+IwoRATJ7gDGdPZ3FvyoRvsf0Mz2YjH9E/iNqSRDgPxf1a2Bj2RNipx2ddoW1wGlkUt3M7GRd3Y97Cw3jYRH5lsBd3D5lRO3F4djscnuYrsd9pG3S4/WkzYBCajG7KD4b4+zp09aO/Mx8e9vuwKSSbEvZ8BG/XxZb9rnAQfmwilC0DkdksFWwV3+VCdVtNKvYYLqa4VQ06pnqwmT8LRqs9kEv8GOhtQJyfM2ZNlXyu2t5QZFI+1UH5XFN7GcXGelBj+lOcutR6Nx6Ut4u4pqOtHBc812KWuKeC2euPILmiRXxgqcuPw7r5GpIeLTPHgQclxHdKzFsKEXhoC1a5emCN9QKSTSXMXLQJt2u4iDyAVpLbk7vVMZn9v/ZG2KydilErXPCYgofi2z5w3rULKQ0DyLxCdsLgALbssRc8mkw5zcEbZWjpp1yVeFRN8YfDXE2SrxlYYWMFez0D7Dt5FzUcA8g+Bgo5IJ2qzIjGeuOJAtdp06ZiX2wmWjhWqUgiO+MLm41qmD5nKbZF5ZFfb8G1I8uhQvmY6nwbWK2bi/G6JriQ3UFeoB8vFXIcjfmU42RxjsMfanIQbrQZW9evg5LqXGwLeoBq4ncrxazd/ZS3HXHCuN/8Ar/9cDQM1sXh/t0jOLLdHJbahpgzVxuXC2hclEe4my8TsZHy9DkwP3QL1cS/7o5GnA8xgp7PXuyyI7oRTSdN2YPoB9fguYnke8ZUjHXwlXIgeXH5jcISl0wGUfY0EvaTJNuppL0Op8l3seymRXtB7Q+/pjz8C6irbca6Cd+J+OOTCTTGx7XChzV1kM0nn3B90yp89/uf4xdfzICjZzL5lH4UPT6LldQm02WK5kocvF1EdpV4MeSXeCZRG1Liz2Lpxk1Ys3o6Zpj64kbKVfjrr8DFXKmoWvksEraaswg/FZjaWsN+Odmbc0/R2ZyDLRtMoe28Cxar5lJcORlz9fcgtaMfzRlnsVztS/zTv/wBU0w3I6GUaE65JdvbqrRwmK5bjYCMVvKtg6jLvAyL1cuxJ4ULZv2Uh0VinZ4vnpJdjttoAr/AG7gduQNf/OF9/OKDr2F+7Aaynl3ETuWp2LHFA2ZqJENTJmHWwatopKC1r/oBVi0/gNPPm1CTEwNXyh1d9zrBUJP0YpIqDDwSUMczkmW6+teCv96MpYPSjCXKZRSuWvibamHcykAxlb8pLxYGX86A0al7qKyqRnyoKVS+NsXFsh5UJe2Giu5CBDypQWNtKWIOrYfTZn8UkaKmR3jgq4mH8JT66SSlrkw/hWVffkXPUrKddRKzTDbiTBYFBnnhWKb9LcwCn6G59QV2LJsCnVMP0dxUi5x7Z2BksgsxOQ2iWi4Fu5S4UoBZmnIYcxeNgV1oOlrbG3Fhvz5+P9sMF9KqUVn+FO6rlDHLMgBVZNwrbu/Gp3/8FOZBiXhZVYsKrgrKhFdUPCmobBdBa7cQ1OxIJ4xesBSn8oj4pFicbLY1leBOQgycTT6H5q4ocsAcmL0y1ryJXGfJTehojYf6llBkV1cjK+Eg5kxXwd7YQnR2FMDTdBEmaZ/AC/6S0C59DRLVz45WxPlr4htte1x/2Yq+1gys1ByLDzS24VZRDSVkp6A3/htYeT8hAz2Ie6EWmKpijPBnNNayNLhZqGCW1TGUsLOUG0jxVbcXiT6roEoBZ9SLClRU5iF0lyVcD8aiqPIF7FTHY8maCGRUVSGHHKeK8tfYGV9L3v8BFoy3h0t0gajIDqICPjqjoG8XLGa3Rbsux9+/Nxv7b+WjujoHPpajoEzOMo+S8KKEQxgxYhl875LT6G/GeT0VfP4bU0oMSlHd1I4HR/SwfO02PKWGWwsiYDb1a1h4JaGc6JUQtBHjNDUQVdyJlFNaGGu5DY+qmlFd+Rx+jivgceIOGU1SOOYdGx1KwOOPrMbnJsdQQPTva3gA3XEf4rfKPsglvvdXxWKmmhV87legMM4Hyl8uwu67BaiqLkTQFjWoKbshjZjbl3UOn37+JSZ7XMDLyjrUdXXgmicFksqOuJRHNH6ZBMsl30Lb7SwleAo0pmSlp7MCp3eYY6ZFAJ7RGLITjuHzX/0dPpzmgkxKl27tVcY0coJ3CpvJ0DbjosNsfG24G8/aSX+SD0B9wQRsPF9Axr0Op9cp419HGcD/SQmqy1LhojMZ09adRw3pYUNhGJZNn4J1J5JQxnoYaEFJpTEuFvRgsPERzJT/gK+M9iO5qJpsQSNu77bC6ClWCMusRlVJErU1AUtMzqGcDNvLe+5QnzgLHpTYV1Zl4YTuDLz3yw/gl9wiptoqys999xWwnr8OGUTfe96L8P/9UQ2bbuegqiofR23UMErfB5kU/PEXRLkuiE2TyZnzjL4Gcix99L8kr5WYpWYrigXnfZWgGniT+uoHf/Vsrc/A1hXfYc7JVGG4q2urSUcpGbi6D4ajFyHsZT/6+qmt5gYUVTRTAJMP1zmj4HjwFur+XGGJcGnuaCf5qkIF4ZkVsw2jx+zE7YYuClDJoZIT5wSP22ighHdgIBeuymOwwpvbftum4hLwputVlBDqz1KCTewL0uUuVLw4C22l8dh0k3So+haUvvoMHxv64THJRc59N2h8PRG7oktoLC0466qFafMdSd+rUfriIlZ/+B4+0TBDimJhib8K9dfiuKU6lDaSLa2kpL+/En7mFOitDRJfiXJOb8DYf/gDbIIeooL6Oe9ugC80dBFX0TdUaGG71j7YjXj3mZhquBEJBY2EfxuuOy/EV8spQKPkoj7jKPQmfod1gWnUThkuuGvh1++NhmN0Mfo7srFx0WTM334O+SR7SRfX4LsPfo5v3G9TeNCNaNMZcHAIQXVnI46sM8bIhXvwpKUDtYWXsOXbcTj5gmxjfiRUNcZD78BVFFIbqZFbMX3aXEpUGzHYW4y9Ol/hX5RscC6nCtW5cbCaPQHz994h+9OF8xvHYYa1F55UtRDetThlOh0jrf1RQkFQzgXHtxaWGstvwGa0AU48lQpLvJym4p4/vhuzCpGFFATLgin+stVSEY/VU/4Ov5zphIus7xlXsHr+RBjuSxABcUqYHT5Vd8Cl3HoKQPvw4Lg+Ro5Zj7udg8g+a40vP/gCmyLSUFxbi8bmbOxePAb6a/yRTXRPP7keNtMM8IDsXe3T45g/dR48rmSSLa7Ew0hvGK8KQ35DJpzI9uu6PUFLbxJW/v1P8dHsVbibX43iF9FYpTIJJr5k+1mPDi3ENB1rXM6upzF1InH3cny90AF3KOgvT/DGjLlTsf4a2d6ePiRHr8M0paUITi4nPc/AQXt1qJgcRAklOU9C9aAyXg8nU6tQVZiMLbqf45+/WYHovOGFpe6+Ntzy341vVY6jiOTtxnZl/PazT+BLCVcV236zqZi+cj/5NJ6hppC80LucWIlNt0mOe9GGCxu1MWphCMqpnZvus2HkGQJiBT1DtoL+Gjx7LIx3XqJAn+xdfQ1KGzpRmRUO4zETEPKkXSoskc3t661BmLMOZjhexN0bVpisvwY3y/7cjCX2t2wHyklO+av3Eow22oKUOp5RQjFJXw52jv4dfvbHEZg5ew5mz5iABZQwPargmck/1K4E319Y6sMNt7n405ef4mBcHtEsFwdXTsM0Uw+86KJEpSwBdjOnQc+N9IL0N/ncdmhOXgTve03iIAd5zMNT8cuTjmP8iMVwu1WGytRDUNWdi/0pHJ20IHbnNPzkQw3se8Yeuw4hu5ZAfW8S2kuuQHPOBCzzvEyxTzXSYnZQAjQb/rfLCDfZfmPUPhcTsmJ34+e/HUdxEvljejbWazbGj7ZGAlclam5Cc6wDPBPr0Fx8BZYGanCOTKfxlCJsx3f4p598AP3ADIoVWnDM9FP8ifqIflaFypL7WDd7BBa7XgbP48qLc4TmmFnwimM/XAC/DXMwacU6pLf0IuXEFoya6Yr7DW2oKMtE4G5TrD6XRP62DQn7luBzQxtczGwSMyAE3gRNPYPoayGbvfwT/MNHyxH0qJjihcfYrUf2Q/c0ikm/m/OHx7A3TpuIGDa6mHwT8WzOd+9jquNJpJfXorK1FekxqzFm3mIEpZDvzD0PC5U/wmjPZeQRfx7H7sXsCXPhcbuVxloNX50P8ZGyPW7kVYmvzTcOjscv3/8CO64zr59iq/q3+OfffI5NsU/pdzY8DSdjOtmuIiLpixMOsFZZgRSSg+fHDfF/358Eq8vPCMcyhDrPxQit3XhOelxwfScWGBjiREolKoqSsF371/g//6iOg49qSa/ke8ZJcWzp4+NYMHUu9l2S2xgfmKw6jfTmIpxynofP5juRHaNxFd7GhjljobPmithPNP6oOcbYRaCC2ugk31ZwzQuffE32gO0qxeuTPvkAn28KQ05NNZ5d2IKJkxfA+34dejqK4WlpgHE6B5BFNj8veid+9qdxsIh+jMpait1q0uG5YiTWx5ZSoFWKg/NnY5LFYbLl1ch/fBQ6o5WwJSQfzS1pcDAfDcOQVDQ31+Lp7ePYYGKNuALSoSG7wrOfunDXezUm6ViKD2vtZJ/iDxhj8nwr3KTgtC0vAto//RALN15FTnUd2eMShK6Zg6m6nnhYWYXCZ1GwVJ0C08NP0ER+X1685Y+/VY99MVt3JtzvlqO5rhJxJ7Zj/Vp3ZJG9qLnri3/7YCSWesWjmHBPCNbBhG8MEFM6gO6qu9BdMgFqm0+LuD/7li/mTleG+5UClKSGQOdLypfKeXl/PYKXj8YHH6ghmsiBwSp4qatj64n7yEk8ArX/79/IDlxHMbVxO9gBX07XQHgO5SRDW5K8Bt2EdGcm7BfYQn/fU/Lxudio/H/xmZYNHhRWo+j5BRgojYDFyadki18VIMVhRF1Z2GsyHXMs/ZBG/WVdPwKN3/4CU+0Oiz1kH0faYerU5QhJrUQl5QpetmpQNfdDOcVnN3csxhQ7dzypbkJVcTJ22Dthe/hzslddOHdQGyN1HHCvoAplxRkI8DLE2tOU5Hc+gsPCSdDbEYlc6u/plT0Uf2vi4K0qirkq4W08Ej8fb47QzEpUF9zBWoqLNbbHoXWwC5f3TMd01U24Xkyx0vOLMFD5Lf5JbSfSSbfzYzZAz9wcZJaQFbEBP/vFeNiFPaEYpopirBmYMHEDHrSSDDcmwHrZdOw4/oDulSB6jzH+9Wc/gf7Bm9LHSVlMzzpUlXcdxhPGQX/TJeRSbvT04n5MVh4N70cd5MTvYProL/GRYwBelNWgtrMDD08shfIEI5x+Qr705UNsXPop/nmEOa5VDKC1+LzIcSy9HoocJz5wPcZqqONsXjeN+xm2/OFTjFU7iAckm+V1PIOTZZ18VSf5nNZc+M4ej8W2Qchp7ETeta0Y8wHFesEP8bKmFi1kX9aaKmGMpQ+elFejMPUM9GZOgl3gE7ILfQhx+CX+6QsNBD+pRFVRHFZ89h7+9QtVHL5fhKqKB1ir+R0W7rsiPoRKce7wwlJgJuVQ9XdgOUIFWoevC59wP8YWal8so7iB4qqOOkSYzcKcJS64X9mIwmv7oTx3GjZcKxIFffkMH15FUl/xHDuNRmLinguobOlB/VOyKWqTYH7kFkqo3QdhjlCavgRnHtehQ14sF/FHF5KC7PGzT6ZjS0IGqupbUURxtvO3E0hWyH82XsNqbWW4nkpBZXURLuzQxy9++hOYBT6m3KwMe5Z9i/fU11NcQzYv6zLMZk2E9oF75NM7kBy6A5+PMsUZypHYB/JsX87je8tvwVBfBytP55CSAk/OO+If/+5b2JCd4kWjiafW49sFxyn+bkGE1kQ47bpI46zE3pXLMZHzodZO1OdGwfDnv4XmmhBkEt+fX/LEdxPHwSuFZKgmHmrfrYPPw0Y05J6Bxsf/hFmbgpFLtjU1cidmTFSGF93jVRpDuv5XgL/SHkv9uHpoCj6esgDrtu+Cy/Yd2HXgINy3mUJJwwLHs5uo4y5c8ViG7wxPU6giv5pxzGg0DCIyUZNIxJr+Hcxck4aW0w2S+ezo6xTTqscoH8EzeWEp4wwliWMQ/FReWOKlcP0YqIuHCbVnF1VJjicXu6b9K6atOoQk+RoaukTSp4A/V45bCsKxVG8StiU0ob85CTaqI2B6kUNfMiIEFeRgl02bDN8MEu4HHpigvAVXKfjs4YDvrckiJcP0Xl/lPeipjMC0LTRmMji8dKSJk9/KVHhsXQmdJbPg4hKE1Bqi4dBXAJ7p0I+0o6swYeFKXOElpuLqQoyzJjQs3JFPQe0pB30oG1HgTHfaFPrmL2cp4YsxypiSPJ7e0foERjNXYM1xMsjcDNE8xEIZhhSQFNTmYdvSEbBiesmutuxwrKbgNISyf7kT4o1Ne9tSsUFVDxvIiYqTmyh45GnZPD3zWbgLPh+5AXdaaMx0r48Sz1jvBRhpHIjahhToKm/ArosvRWFpAJU4bDQZput52WQ/IrY7YJLeCZHY8vWCkvXFFGzdICHpSg/F2DEmOJ0tBbznDGdg5YYwlBPPWIxTAlfAyGkvstq7cXWvKeYs9FBYelAFN9sF0N7/GA8p8fn1tCXwPU+JuOyutLu/XM6l4gXP9pozQlf0XZ/igiV2mtD60B53mvqQHWaGhQ4bKTmoxEGb2Zi164msJbrq7mLt/HHYdJ8oUxCFyaOtcCJdmgXRUXEV+mMocLv9aklDW9pucgiOuFTYRjSUaNzaP4DSp2dgOXcKjrGXo6tvsAVhm6bhG/Vd5Pg68eCQF+5mtKCvvRSxB/fDwXgUPphLjpea7iw8gYXLp2IPM4Gk4oijAdTtb4hpr8yVe4FbKbjYimeDPUjYOQMz7AOF7EhXIw4t/w6Op56ju46S0YX6WHuqgHgF9JTegPGCubA590pr2x/6YumihTiZ34HL7uS0d8VQmCNN46wjIz91xLc4dLfhjcJS0oHVWKvtjEx6MMF3FSbphoJXCHA/RTcO4ctRq3CRk7qhrx6K0CXktynzAtQnjoKRTwrJUy9Oe03EjMB4Mu6ywlJdOjaRDZh9MgX9FLhw4MM6nBu9G7oKhSW2W1wg6O/Jgov6CDj63kYtkZ33iaI/f8/Fp5ywc5NOOXt+1gnfjVYoLMlw5T1byKXgxuEV+HCcAc6+aCI+v5rOOxy60NLbRUHqbZw4nCj4lZ9wAW7b7TF94udYcCGfApBbmDXBDPtulop+gVK4LxgJm33xqCy/D1vTMdhwWW4oenD5gD5Gq67Ao9cKS+3tL3He5yySy3vR0ZCNU16esJj3Dd6z8EAOKVTW8XUwmrEKt2QGuIF4OXvxVDg/IO4OvuJlW1897hzyxu2nDejrqsAVksX1puPw/mx7PKxtwiU3GwoQ3FFAtGQ9bSmIxDLNb2EbWYqaZD+MVNuI+CrpNIvegSJ4aI7GuL3XCPNuXLSYjY1OoWJmQ8QOa4zT9Rcy0kQJ6PbxyjhX1IuHbloYK7NvTGne0yF45UQscAlHbXMhdq/UxTLXZJm9a8O5XWswcqEXcgebkHjAC8klfeipzUaE935YL/8Cf1rqikxqKCdyPVa8bSlcZyEOaP4e6rZnhZyTUcVpW3X84UMdCupfyasoLJVegcmib7E66KUYH4//yem10FlojNukcGmJHjj8gnlFdDvrha2W2vjDp4aIrR1Adrg1lC3W4lat9B7bsEP6k7Bq81mRSGeEbcJadXMktw8izkcHI53CUU0PcvLGS6C5+ILObDgvp3Hsf4qm9kTYfzMGtlc582Ar0I+UU5sxfbI7npIvSg30RXxSOXr7a3HD9wCcVyvhA5Kbi2SMW18Q75eqwfU5ZapdOdi9/FsYncwT7fDVU3YFazSmI/xpFnYsnA9b7ztkoSV+5MZYU1K/BGGZbxaW7hxzx3jNUyim5264akJ5WyCKqAse78v41Ri1hAvcw/dAegWSDSi864GZv5oC2xsv6RfRYu9cmLidxEtyulJhqRQBmhNguPOi+OLK09n5vYpnIdAbNX6osMSzAwpSjmH5CjNcI8fx8ooxRi23FYUlQukH7IAUR/AyBtbHpNMLKK7ZKissER9a8nBshzMcL1Biyw+3F5FN+hIaLidR3MFfkeW+/u3wQzOWru+ZA+WtR0EkEjQrTLDA6CUrEFfRjgf+jpg9axNecJ/iakOw9UostYwhaaNfslhFnCCWEwOlMfrwe0JE63oC2xmGcDyaRQlmIc45j8TYmbZwCnqGxsZkbKME/lh+M1I9dTDOwBmPiNESbVpw0mIK5q0PoJiEZ+TRuERhqRtPz3pghNJOcP7E9r0+7zwMR47A0RRiCCUYC6duht+9XFzz3YCFCwPAnOTnWgquQG/kNzAI4r0sGnB0zUTMD0gUcQ17xTvBqhhh5oWitkK4L5sN8x3x4j1xtV3HskXLsPtqMVIj1uOT95fg8L2nwi/x1dNLdo/+mxpgiG8sNiGpfpBiHJ5dyolAF/hUwN6mTGwzmYN5LtcF77jtijs+WDpnDoLyiMa+um+NYfVOZ6K3JAYL1czgfqNK4MqyUZK4DpOWGYrZwnePkH6rrkEa3RA4D9Yg0FYbmgZBKOttwTGbCVgYdF+8xzjfODwD387YARJXcd3zm4uvTHbimeTUkey3DJ+v2ownhHd2qDMld6vxmOQiJcQWYxceFctEGY+65BCMHLMasfnP4am3AhY7bosPwCw/RRRvjf1SFfuTaqlPeXGQPxa34eL+ZRi5MRxVhKzcxrBe1KefgKbWeDglkKGii+3cy9htmKe6mOLwDtwPtcOU9eeHCksvybd/O3Y1LpLZ68w8DlUVawSmNIr30PYchjMWw/RICv3oxPGNqzHF9Di45exIT4yYsgMPiWk8jpbGDHitmgSXmzWov78PE9SsQCHd0JXusxQa9p5IL3iKdcs/wVieYTMUP9P7CjrGS9U6e2tx69Q5XLxdIWTt2lFfOJnOxAdzdBFaRnqceQa23ykjOJN7JzlIC8OSb+fjlJQaiCs7ajdUJ+9FCvn8dqHXFEsSYWse+kFJ5Uss25YgxiJdg2LpUkGcH74b74T4Oi7lEQmqEmA++mscflSPzJA1mLjADJcU4v7YzXOgabUPjwtSsXnhd1iXSN6gNQV6S2ywYNlH2PGoFb0vT2P6YgeEZLeh9OZ+mI9fjChWerraSuJhrD0GK0gvmJJDNFAEUVjKwoaljjD1ek428wW2GI3Hyku8ywvJY387Tu7+DpPWhaOGVwHIbAmPtfzhPiwwnIegZ1J0wsXoA+ZToLbKG4UNZdir9y1Mz0jt8NVdHAsb9ak4Tb787hZljFLSgU/iKyoxtRuKE7FWdzQsr/OnAxoDxXftvQOkG5QbBRtDZflaPGJhlF0xjjNgtu00atqq4Gmli4Vb7wtdZ5m65OmAb+YeQEHTU6ycNBseVwuFHHM/iYfm4OvFG5BKelNwaQtMrK1xj5T7aegejFB1xzN6iPWk6mkIlo8ch/CXvXgeoAsl2214THaQ9biv/j5Mp74HE884EUOKwhLpUGdfBxL91+HzCTvxmP7eSw319zfh5M5ZGG91Fk219zF/ohncbsjiOopF16nPxlq/B0O+NOvCKnynYYDLRfW45mGOucNynErKceZhgWsqjTIL+yaNgUtkvmhraAmbAI5Xa3FaSwn6W6JFLPEy1hkzTUwRI5EXhbE7MUNtHgI5aKNrkEZ2z9cY6tprcK++G2e2jMAEnVMiTxskyp7eMh5jNoaBwhb63Yuorcr4eksQSjsoBpfpwavC0mycyO3D8xOm+HbJYWHrpYvyPwuyed7xhN8AEtYuhLbhfnCU0ZIWhFlLZ8I1jbPNV7EzL4Xr6K6Aj+U4TPO/K9q4tlGddN0T2cRUtilcpD9kMBZarhdQ0TU4xI/uvnbcCdiOUeoHxL6dTN/KnEhsHaeCyJJePDmsBSWHvUiXxZW9NXdgPPk9WPg9Qld7HjYZ6sLA86mQHcIQJzdZYvTSQyI+Lbnmg28m2OJGLc+Ml9Get/Loq4bviqUwsqXYtL8Hl86oY8yY5dhpeRalfU04ZvkNTM9liPbCdZWxxe0q0aITR+zNMG3VKZGj1aaHwW7kdAQ8l/SrsyULWwxHYlYYvUe+dO6kTTic3Ii69ONYqqsJnxeSx+tuSIb9yi+x/MgzQV954fuvAX/VwtJHk+bBfutObNu5BYtH/AN+8pOp2JcrqXdHfwNO2HyH3ympw9B4BfSNjGBoZIzpyh9g7NH7GOiuwbXDq/Dzn3yEyZTYGlvvQNhjdt/9FKRwYenosMKS0RuFpT70Vl+DscEoWEcUCoXPv++OeWPew69Gz4Wx2UrYnk9BAyefsooyA69Nb8w9jSXLJ2JrXC1aK6/A+VslBD1uF8UHPh65peQ2THTHwTCuhpLq/Zi0ah/uVnSQoXt7AswK1VmbgvWLlPDFSi+kNg1I+yARrcQ6VEpW2KhxcnFwkTLmrotHzaB8upr0JeWWix4slmzDMyJfJ0/BpqdfnFqFz8zskFhRhdNr9THdIFoEjHw6lrx/Towfhi6k4GezSCzZARnN3IhN4bnC0A6QgQlarYIV9gHIKUmC/a8/wKQFBjBeYQR9YxPoLdXEmKmT4Z3SRkZQCu5FIFoQhUULTbHrarkQUhGAdFGwS4HZveM2GKcXjFxKuPn44i5K3J+c2YcvlDbhWVkKDFWchhWW/Iwmw0wUlnoRvm0bVFdcFgrUO9iDtAtboDVlERKI9W1pJzFmtDFCXrTSe1xYUoXL7miUk9az6iRzYcnZHVkNLTi9cTbe+3wO9MxMoG9oDFMTXUz5Uh3zbe+ioTUD+83VSR6/wbwVJjDZFIhHFZ2E56vkhZexNFUmw9V4LLaklSDVfTdOHD8J33UzKPjOQZS1I3a5xKG6Ox+b57+HjzS1YbbCGHpGJjDSW4SvZ46ASTxlpAXRUBq3G+fzGoUBanjsj8lfjMa0RfowNDEmuTchJ6+B3/6bA85TsN5OOPAMFV5ClHXDDYtGzkAs+WDe1LF3oAO3juzAt+o78ZzGXJcfis0Oq6ClrAxl9TVkNMbhjws2iL102vKCMH+ZEnYl0I/BKvi5mpLBfiASKl42c+vIZnyjtgsZFAifmTsZ342eBV3it76hEQyI92qj3oN+4GN0V97HSpvV2CpLRquenoH2lN9gzGJDmNJ49Yl+htrT8f6ihfB59gKntCaJr0i8/IP3EKinIGnr+HE4mlinUEx5rbBEhIkPsqIEKZYc0wDpdB9yrxzEN+OscJmXobxRWGL6kCjnxUF71hhMczqJQmqjr7sZx/ePh2rwTbGsU5qx9AKbjEdBI0QqLIkZNmRDcl4vLHG7vL66K1NWWEoUReb8uNPYYGgIvbfASs+LyBcb+/MMikE8e1thSeyTQjoRsgEfjp+B7VfzxFTl75utxMBLa/iUxytHHLDKZBG+nD4HBrY2UFf6BlpRBRSl3oTGxK3wT6oUOtTXV4A9C0Zjrc8N5CafgdUMTRwn+zfQzwl0H9LOOMNK1QgcfyouhWvpH0DBvUA4WZlgtupUTDBYC7tFI/G+9QHk0thfBDnAYf4akOoL+1SVEozZS1Sw9SHLlJyXHSIBq8yPgMv61dBWVcG0GdZYu2qykMXk0kIctrKAuvUdkby00bPdNUlYa7sQNmeLkRZlQEGAL7J5A2peltndjnAPJUw+eIXsyqvCUiNhEOZiibE6h0Qg0igKSyo4X9aC61ZzYGMVgAIyAmxv2K7d9V6Ej9d6IL8sG65bVsIk5IWwEYN9DTiz3QajtbyQT7/L04/C0doM8ycpY+ZCB9gYfYtPlrshi/TrbYUlYc9pDHkph2Ew609Q1SX7sX4XnFfq4/OvjMWMyGGFpfxYGG+Zga3JTdy5KMKX3POBxepluEB63V2ZBud1llg+bwKU52jD1loPn3y5ApfqBpBxxgqmjluRTLavi/xO32A5fHQnYqVTmLCPorA0axUetfbjlP146ATdIZ2Tf9yg5LiHmKhQWKptu4M9E6bi7PMuUeRtJx4W3DsJM6V1uEWItZTFYvcmCyzTUMEUpVVYZzUdf1RfSTo4iKanx6GxRBW7eN+ilrtwfP+PGDdbF8bGbMPIfy+fhwnKU+ETcx5GymuwJbKYZG9A+L563u/NyBKnnjV9b2GJc7N4V02Y749ACTGQbWX2tVUYu8wMl1++rbDE4RZQnByAJZ+NxYqdt8Sea91kV667zoHpvlMKM5bKEKg5HgY7pMISL33nPfvKKDmQCksd6KZAqLkmDa7ET6eLnHBR/5eMMFrPAUmtFGM8iqbg7e12wMj1HDJI53nfELZLDxQLSz1dYt8DDkzZ23HBgj8yFcY5YKSSA66Vcdzww18Pv7+w1CMKSys9wlBEY2Wa5VxfTTpijkRKPC64r8IvP50OHfKBBmTXjU0NoD56LJZakr2kZ/lkWtE+0aQtMxJTRuvi4INqar0bV7atgO3u43iU/hAHXU/ijOda7Np+BCmplzFvmR+yqfdrNvNgbX4YeQp69+CQNj6yckFKPW/STXogCku8x5IPxqoEIp1suxSzhYuPgYGPqXMKhhdN2wq/hDQErackTS9W8LKDbnXUpWG93bfQC3hBFqAeJ+wmw+FMmpBzylkQf0wNoy0Po6g8GXZzJ+CLKRS0m6wQftjMSAuf/XopNodTrNFWgEMrVPHx//stZuuZwnyND5JquoVde+Svj69XbcTd6j5p83fyXRzD8nj6659js9NKrDydRTwkeaY+WwsvQGfrTOxKLcfF9ePeGsOOD0rFQGE0Fq6yh9/DGqIotUvtFd5ai4lLDXAlrwZRblswfnk42LO2dfYSN7uQ4G2AJbNX43FzF0IdJsHx7FOxFJ/HGneUxmrlJTbk5pQi9dwSjHXzQU4T2Qb6fd93Gb6ydEEa0W2osESDSAm3x2THMyihOLODaF9xLxijJ63BxSdxsFTThonXC4EbL8FryPLDbP0ZcL/1qrDEMxzauqtwzGYcdAJvi1mbko2R4tDSRF/oGixEYHYvBgYoRiYdaMoLxGydKdgTV4b7EQ5Q2qBYWDr8qrD0IhhqK50RnkG2gdpCQyoMVJdg1bHH9KMVgY7mmLwiUCTPmRcOkgwFUHJPyST596YGLixNxva7VciOsMWI0V8TbymeMuYYxhTacz7Dv1jvwtPGHhQm+WP65x/j96Pmw8DMCi4kQ838oWlIz3i1AiVt+Tewf70F2eOp+GKOGRxNZuGP8w1xhoLMlgze20QdMaQ8A/S/guve+M3vRxG9jInv3Kcx9TkNk8fxx0dKt+VLKin5be+ow90QB/zu7z/EGM3lMLJwRsDdcmplkNrhPZZ8yc6QrhCfG0quYeXYUTj6pBIP9prAQssFT4mP8rg/I9QCn5na4k55DcL2m2Dmjqcoeb4X60NDcMjfARpBz5B7iXzHnq14TmMqvOIGR+XluF3PifYgGvKvwnDpBJhf5xT4xxWWmrvT4bGS+HmrmuLQAbR3NiJ452hM3XhOobDENoDys+C10FtsBZ5c3UM8579e37IUdub7kVGVho3v/x7j5+oJPumz3ujMxbgpY+H5iHKF2kTsMh2Nn/x6NLRIh03cQkCpF5qyw+Hw5XScSu8ReRjj2ER2lSlyY50OJnw0AVrGphIfTMifT/kj1LeeRGVdKTy3mULvWJrQmYG+ZkS7r8WoJYeRkXEWKqOcEJLegA7yheyrcuMcMd50N5JJIRQLS2mn92O8xknkEse6KG4qSQnC8tFTcaGiFddWaUDb8CCyyCF19LKfLobHwnGwc7sMMilDhYyO7lZcPmiOSWZnUcr7I3X1SLG4nwu+UnNFdtl9LJ6yBYfuVQjb01MSi3njrbHzYumQL61N3Q8VEwdczChC6Oa5b8lxZlKOk0iWMhs+U8fDj/SP9y16JecMZIPJwoYsmgJd5/MilsiNcSKbuAa3RJVqAE8C18FCmfyI+Bgp+aziazswWncZTmTX4pz7OEzbEiWWwXZ19yDqyHQoHbkICodJj9twdrMKRm47jrK3FZZM5uBkQRdubJ+ODyZMhy7FDwZsO4l/6sq/w+f7LhGvyI/bzYeW/j5k0XsNKQFQX6KGnTztfij2lHSrrb0EB1aPxdRDtwlz6nu5CuydIlBKtOe9AXlm73U3TXzs6I28ln6yZYSPLP64fdQdE+eFUkzJy4IHUJHNhSVVRFe34pLxTPKdR5FHhom3oukdeAm3eWOx/tA9dDTnwGmDKSzOZBOmdPXVIdjJAuP1/IU9f3n5AL4eb4OrldT/0KxIyguon+xQKyxzWIfrmXk4v24Hzp3ZCuf1NriZ+xQ7x1ngUnY7YdyE8OVSYYnPlj9sa4KpK0+I/L6a91gaz3sskYxwnaDuGZwNR2NuRNawwlLVs2DYrVyM8DzmKNGi6j5sV34Lg2PpRN+/xcKSwlI4+Wyj5pdRWPUZCZHnbfGVl9d5HrcdjU8MN+L0ufM4GRaGkPCzCI+MQVxOlRBCNnrJjxIQc+44rBdNwr9prsONik7kRx3EaOWjSBeOivKs3HMwGDP2+wtL4flSUkFQW5yMyJgo+JOh+83Y0XC+lCfwlW9M+XphqZ3aWDdiArwftaB/sEc4n4aieDjqTcaelB40JXlgkqkbGfn2txaWuL2OulQ4LZ6Gz0w8KWAYxCAF10xT3iCwopE30usWCsJfAaJdjTFSLQgFhK0084jDjW4k7tSD7qJNIlDopgSMg+rHgcZYZL8D6Q2NOGGv9+8oLDnCKSxbOKlhhaXiB7D7+FPo7jmJC+fDcSI0DKcjLuDc5ZvIrO2UGQipsMRfGbRUDbE1qpjwk07c49OD+ujfScFrMHK2HzIpeOd9RLoGepAauhcj1ANQ2pSM5cobsftSoeifZ9P4mUyBiaO8sLQVM4ylwPLHFJY274xEGeGjWFjKbmzBSYdF+EJ5E47HROIUjSPkzFmERV3BnWdSMo6eWlyJu4TIE/uhPHEEPnU4jnwK2OT7o/DMhO62chz2MICW72kE7A5F5JV8XD1ng8Wb3WBl64gdMRXo7UrHeq2PMGm9L6IjzwmanYw4h7OX4pFSQwFQ5nkojduBszkNInBqTDuCSZ9rwHJ/CM5ciEBI6Bkh/xEXHyscay0VlnJuekJ7rDJiKOvqpmCqZ7CTnNB6fKuxB9nd5fDSGQEt810IiboFPgSxOtEC4/SscZsc+huFpV0mmO95T4x9eGGpBWcWTcD0pRsRfI5oFXYGJ8PPITwiEveL2tBTfhtmFubYfKlY6E/N01AsmPkFlrqfRhThf4LxP3se5xJSkNtYhGNGY2F58gnaeR0vGeOG8muwGTcWRxIVT4V7S2Ep0BLTnaNRPVRY8nlrYUkshSNEWvLjsVRzLJTWH0chjb23n5K4rjbE+hliikssGsiwtfVQMEjBp5vReNjFkg3o5/45FPkxhaU74hSpiqxURLH8vAXCbqajvI034vuewhIXjAe7cPfkRnw0XgXbrhSSfhBvFArZbwC11UljeRpzAOPGzsfuU5GIel6Gzt4y7DIbh0UXcmWFJXIe9ysEP4cKS97xKHgeCZuFajj6gjSRZIgTmuRT66Cnaixmsg0VlnjWYW0yVqhrYMk6b5y5dk98Gco5boBvbHcjk2jMhSX7uTZ41PoDhSXWk+4i7NcdhUUrXHAiMgFPKQqpf0gJlL4V7peUInDtGmisvia+jFFMg86qRFivUoHNuRJkXbHFaDNfZLWRwxd75pHuOk/BJK8fWVgqbcUN29nQX+2HfDICHWxv6P5N97lYvOM4yqvzsduJko2g59QaoS0rLI1Z6ofCjgLsnPs5dO29EHrxPnIJt/xLyzB2xTZQ/Po9hSUJWtopWcm5ijDyW6fjniEpaidGT3ZBQi3xXmZDRGGp4CKMHadjyz02vpQgkhblnN0GvRmUXFa2InqrOj4xdsbp81fwuJyC1tzzGDduFaKq+kVhychhMx6SPv9QYSm5bQCnHMZj1uF4UTARSR/5E/YR6HpVWKpru4Od45Vw4mmX0AXWs+cxnhirxH6lBsGrJmG+riOCLsQhpZnk9JkLlJbpIqrotcJS812s++xTaLkE4vx5tgFhOEV+4uzV+yguuAX9aZbYfK6A+ucwj+zSoz2YvtwYp583/9nCkolHGIqpC+Zh9tXvKSyxjtD9oqSj0Pp0DIxcpKIS24k20vuHJ7QwZZsPclsoWSYb0E1e8YjGJDgfuoM60mneOHNYYSmN5/5wwW8/xvz+Yyipz4bm7NmYOuYD/Pz9D6Fp4oXEFy9wLfzMW+3Aqbg0FLdItvvNwhLJQlsLyutbyadIS+7F6Ti39mD0146ILuZZqv+xwtIK91MoJEIzzXKuSYWlO8X1uOC6Cp8qmeNIdBRCzxCu5ANPX4hFfFox6khP5IHl8MJShfClBVctoOrkiMDIQBiGv0T1g23Q3maJbW7LoXrwMuFAfdvOhb6pN3IV9O6O5wIs3OSDLIpzXs1Ykjbvftss82GFpZvPcMLZCMrLY8ATNOSFpXWm30L3aDpZgHoct5sM29DUV4WlAKmwVFyZDJtZapi50gdnoi7gJPOF/PCZqNtIK26WdKG3DkmXLuHMuQNY/puvMWNOMPKJF4+PGuDr1c5IJoV9eec4DGfNwkyC2VrbkZiegu1OZjA9wYUtGhM1U5cajHm6anB/XoXYjePfGsMmFLeiK+88Fpja4tCDamGHWRdeFZbqEONOSeySADFbr4P0lZd0XtvnAINlRNP+Vpy0mwT78CfDCkujKDnnUyDZliWHa2HMLi9kNf6ZwtIZe0yyD0XRUGEpSCosPbsJ25nLYH4gXeDGyWxD+mFoLFKB++0a4rBCYamnBsdsx2HWoTiya3IbI30QrXpwCPN1NOCbQVhxgk40bXzujzmWs+H/tAkPT9tCyTEKlf0crw+i5JYfRoxTKCyt2Igw3q+O2vrhwpIPyZA/0thPKBaWEquRG2GNr9U1sS3oPM5GUOwaFoEw4sm5R1mo4JM06CrNT0Vk9AUc3qiL//PtTKyLf0m+X1ZY4dkE3aXwtNSFktZGHKdYMYmI0vbwAKboLkVIqVRYch4/E5EFbMkHkH/dCx9/Ogsux8/jDNmGE6HhZMcjERn/DKUU4wytXuD8iQ0MXU+f3Eb0hdNw0lPBv0w3x9mX7ai7E4gxk7xwv1leWLoqKyxV4dE+E+gudEaqQtz/JNgEi9ZswfOOASQHeUJ/2SGEBu3EuatxSIo7C/OlW7BjjR22uUaLmXR5l9zgMF2HfNN/rLDkbjYZOxMq/0xhaQAZZzdCV88ccWSUe4nnFFUjymkhTM0PILMyDRs+/xTa24OH+46L8Uiv7hBy3d9RirjrFxFxbDdUJn2AaXsikfMiFutGKeFwWif6B7rFKpMWQdMexDsuxrSp+jhwJkrwge3cGWozPr0CHY35cNu8Asv9Hwv5GiosaR1GTsFlzBrtgBPP6tFJcss6kBlLPsfIBcmk6MMLS54YN+s4sml8UmEpUCoslbch3laT9JxsHnXAhaWBgULsmT8S1q8XlnracMXLHKOXnBT+jvc17B1oR/whF4xeFIqqxrtYMMkZBxPLhS72VyVgyUQLyjOKhnxp5YMdmKpviUtZxTi1QQtfviXHufuigXT2GfYrjYfvtZIfXVjisSaIWW0DeHbckfz4CtygZL2P/BPjkxe7CUvNzHG9tANn9hDvnS6glnS9i+KdC4emYcqhGDT92MJSfhdu7JyOj5baIDj8POUdbDsjEH4+Clcy2V524JrtX1JYasc5g+kUc50WhSWuX/DH1cvbZ2LJntMoaeftRtgvyQtLbpgw9yR4IdqwwlIV2eLValhkeRSEKuX2xI/+fOyaMwJrfWWFpXUmWHUqU/jLH1dYknx5W/ZxqFuuwf5zEdjpeB/lxVEw22CHDe6bMXd1MNIo8eAZkz9UWNpEOJ7PpXzlzxSWbEwXITSHrdX/ksLS8M27eSMsSrzCnPHrz7+Dx11pAcGNgHmkxO6U3MqvcrFk5+DdYjRUF+BhfpnkbPjKC8fsOdpwe1CDwqv78MV3FrjDXp6ubAqwP/rkSwQ+J+OrsBSut/ISdHVHwOES99eBzNRnKBsabwcx62NM87mOlqEvMMMLS1uu1aK/PQMbl47E9IM3hRPl68UFJ8xRWoR4cow1d92/t7DEX4y7iOl7jOZhgkOgSNz4YhTY3GZc8YOyph2usGbz1ZmPTaafY/auW2gaYjwFq/RCQcwWjNScC9/nskGT+HouH4cVm8NR39eOQNvl31tYun9CA9+a7BLLO9CeAsOZbxaWjG0DUFRXgO1GE7A0JI07EFcDOX6X5Xa4V0NBlVxBaFwDrZmwo+B73rar0vR+ulorC5GRU4zn1w/juy90ECKfCjtQg322I6Cy9SZ6O9KgM1ETNrw5Cl8Nj2E09Y+YtfkM4fPDhaXW1CB8M3IlzosPymS8DN5SWHLai5zWHsT5rMNYTS6cyK8SeO8gZ3vlJWrLMpBaxaZSukopgfxqkRPiShQSGJLjrsEOPDrrB91vJkPH+wgeVvcgK9YXH/38Q0y1WoVLLExdJfBxmgDVLVeE8eWrtzIB29eswvmXJIM5F4YKS5xUdpfdwZJpC7Ah/NX86crbXtB1CcJjSkrlJwhw8FZfmEBJ4VRsuczUoKuvEJuWvI9v53ijsPYhFo7Qw/67cupXIVB7NN77ai3uUULVmnMEGtpT4JHMJqUWfrtWvKWwtB3PyTAlevKeU25D8knKBn/jZQi5VYme6nsws+TCUpEwTm1lCbA2Ggej49IaYb4qHxzB+g3bKAEeRLy/GsYZe4h9qPh6GbkLn378KQXXjWKWhCSXf3lhiZP19sJ7sFyqirmukbKlSDKdIofzLMoD3040x0WZTpU/Ooplqta4VtwhJXk/urAkLYXjghHHLzyc14HnIch19M3CEhdJevDsnCvGaWjBO4nLKtLFbqOJbGpTN7VNiPOMyaHluCx3Pa246GOKr8xODMlU9V1PjPjgYyw4R1yqfVthaRTsPG+ivuEFNph9i+UHkwWOrCfBVjPw8UyTYXssNdHNtmdBpCMmOJUrHiQi5mCb+lf4p2XEP/r5owpLpHgDtbewYIQu9vCaUXHV4ZThBPzmszUULHcj6fgaaEwzQaKMWTXJvpg+agTso0vQkn0WE8ctw5FnHDZRs22JsPnuU3znGkd0V1wK14cQJwrK9IMFz1tLrmDb+OmIKBhE1qnV+HSRMSJ5YyS+up/DaRa1z1+WWguxY+OKNwpLY5cfRSHJ8swvVuBkjkQplvt9ql/g/cmuYvnQ9y2Fa2nLgtc8JdifkGa2UOiIw6smYNK286giXyLfH08UliriYK78AWZvuiuzk22I3GYOnRXHUdBfDA+lz7AxVkRz4jq/ezJ+96eZiCX5fb2w1D9INl9rLCy2xYixZInCkjmSSUji/Wfiq+Vk75hRdHEAnfLsJZqaMrFJd4MoLLV03sfqP36C2YduymSjE+d2Lce0zRS8tD+BwYTlcDorX0vSikir6fjNH4wpAaRk5EkAVBerwoONRN9L7DGdiDmHeeq5dLUXnsX25bZIqamG/wqyl2tOCRvO193DS/HxBB2czf7+pXA/vrDExaMBlD4/CRNK8uy8eFq3dDH3eZ/A0oeemPCVMY5ksXaQvmWexbwJdgjkzXbFRuCvz1hqFzNC6xsqkZGfhdS0NKRkZCLSdz6+nGOAk3cLxcET32cHeCaLPH54vbDEsxM7Su9CX3M5tl8tEnaKtemS1xxM2OyHHIo024hnbAe44Ky4LF8O/+7C0rKV4gNc6ilHzFMzF3twSVc9jq3bDju/5xTnkJzK26eBtaVHYOwIAwSmS3rYU3EdWkrmWKQzCYczKDQvvgKtldPwyS8/huc1aXnFi5OW+GKBPs4WMRXo6s3EltkjYeNxFTU0JjET/EcWlhZOJXv2oASPL7hjiaYzHsgCv6p7blD65ddYcTqb6Pz2wtKo1T4oby0Gn5wzZ22UmBUorrLrsNnggtDn9aipyMPjfAWff2MX1L5Zg7v0pxSSzy+tXMD7yXY1luHx4ydIIniUXoKG2izsNpyMsQZHhYzylXLCCgYaVmKmYGLw22JYfRzkpWQFkVj4tsKStj5iC7vIN2yA+rhZiJGbkc4X2LRgDpZsSiKLQonKmr9eYWkUfxkvK0WE40ro252WbT0wiEf79fCn92bj0JN6knfZjB6O6Un/Lh8iG6OzAy9YEega6G9GWkYRinOiYag9EjqBzwQefN3bp49Z6va410T6cHglPp+2TxZfDCLB0wB/+tIQl8mu/XBhqQX+lFBNMj9DlortsQ9Gv1FYmgiXhEbUpbpDdf4CHH4hx4Bw8LeF0+ELeNnYhBdZL8QSFemqIlmZiRnu5B9Il0TxjMbUT7GOoc4iWETIGdKBSIeZ+PvvdHGmkuy+QmGJDyIqfxYOg4lKOPxQboGA9FNe0La+hEKyc3ywAOsXn1JVW5WPhzmFr2SzMg668+fC8XoFah8cx9g3Cksjqd0mlF7bhVEac+CjEPfv1xsP440nhX2tfhqBzQbfYLKeDy49q0VNbgycPvo5fj3dBu7Xy4S9yb74w4UlXjLdKy+wyeEvKiyRz2P8c45j8eJJcLkiW6TV/RKOc77AZCtflJB+uZtNxPwjSdI9ulrzw7BdxwZ3K3pRkfkMGdWv6JlxahlGWq3D3aw0OC0bhTnHHsruUD81hUjLqUNaBBdrzXBFHn5QVBS5Xh8HApMoF6L+3lJY+m6hNwq6XmIrxQk2XvJl8u0IXT8Zf9TcJJan/vnC0iRE5JG/SViHKSvNyOaKRtD8/BSUP/8HrDh0W/iNocJSXzeenN2Dr79agUj5+q/OPGwy+xrz9qWiv5GLAlJhiWe29PeX4YDueOiujRCFdr5uey/Ch1OMEVfciBuHN4gcR37iOAaK4b3dFi5XS9DTn/4XF5bYj1bd94eKuhI23Jb33IyTdmpYYuoBPpH25K5Rf3lhaYUmTuQO4kWkLsbqOOGBqMzwRX1sMoTb5Syybz3DCkv1Dw9DZbEaPESsNjB0mqpUWCqCuynll8HJopXkg7r4aJk1bshRb30EO5URcApKQgOZB+GrZfHH2wtL0yl3G0ThNRuyPZa4I2un4Ukwpn72j1gd/BQ9zdk/WFjKj3HHp+NIbkltByi/EKfBMe2Jdr09efDQMcXSBWqwv1xIYpePDcuM8cc//QZGp26imgSVopGhwhJRDt4WRlCyOifygbp0skP//1pYurDvW3xqdAAFslPhmimJ6uqrQID15/j4cxNcyGpCV9NzeGjPgYrhFgQHB2M3JetzdI6IPSMqk0Ogb74Itm7HxL1tq7WhY7YPT3nKft5FrFSdjLmOh+heAFzmTcc3//RbHOXC0otjmLTUGideEOmak+G4YgymmrnjVvptBKxYjpUWexAQFIRDBxywdM4ShCVXk+N+pXi8/KUxOwiz5n4B+yhecDqIp5c9MEl1FqxdgxEcsBdL9ebBjo0W3S2J24avlm1DQtlrhaWufvT0VCNs9ST85OcjsPJAEEKOB8LX3x8H/aOQVNCKltpn2LtKHbOMnRBIY3Rfuxqq+qtxnYKOYct/uin5bS2Ch7MWJsy3wAF6dv82U6gZ2OF8RhsGB6rgs2IuGcuzYvNSxcISO42M62swaqI6XIIvoroyGcsmWsH2eIZISgd5xpD+KCw22o8SGnvx/QDoqmrAgsca6ANTc3VYHL1DBpKSaJnzkCfSWdf2Y6nOXDh4HBV82KS/ELYuZ1HQUo1TaxdBVd0EnoSrz4Y1UNE2RFR2JyVHtYjYsBijZ5vDi+4d2bkR6u/9M7Q2nqYwohcn16/DWK3z4gtVH6ls6hkHqH+timtk/bpeXsHcURNgsOcU7tdW4rz2eKx1CheVaY51kg4vgZbNJqRSBtfb8hh7zaZCU28rjlI/exy0sWLFVqQ2DVKQ6wRNcxPsORxEdD8M64WzYet5GWWk9PJZWcIQEj0a8qMw/19/gtEmx0TRrpkSYY2/+wkm2kjGvovoUvM8Gqumz8QSJx+iwxHYL1sBXceLYhPN9meh+PbTjTidVU9JBxlB4sez65sxb8os2HsTjYP3YNV8dbiHJaOWgqVXJ0j0oIcM372wA5i50Bp7g4NweIsTvvhkAiYspAR2sAIh1vMxbrEtfGh83gcdsED1Q/z9T7QoUe5GV/UVmGiNxhw7HwqoX8Briy5Udt+WChEDHbjhvRbvj3VEMjmC3uY0uBppYMEKFwRQWzs2LsYcB3dKjAYxWHEDywx0sTbqpQgaO2kM+bHemDdxDiw9ghB8zBPGmqaw9U1BI8lEw8trsJs3AzprmRaecFIZhfd/+q/wedA0rLDURRy756qP1Rp2YqPZa4cN8Z3dWVSTQeLTaLLJMH/wqRGiy7qkJRX0Hp/S09WRg33Lfo+f/14JTodOIjgoQNKpk5fxpIoS0IYsHLCZDXUjZ+KtH4y1Z0L/1D1Knlh+mbdSYSnr7CbM/0gVJ/L7xRcwgVfXoDQDbcLvYeVx40ds3i0H0gey3Gmn1+BPHzkhvr5LnFJT8ewgpv3qp/hW2wlHT4TA7yjrvj+Crj9HdU8PakseISrlLnLIGw/JnUjE+pCTQI5UeQys3YIRFOyLLatV8adf/gzj7W6iuzEeU7+wx4E7HIBQQNyXh60qf4KJCzl2+v3swk4sUF6Adb7BCPRdD61f/RKfT1mOBw1kH4dmLJF9qnuBDYYTMMN4I/yJ71577Um/foX/88lq3KLk5elRC6yetkJsUMnuvDLJH0rqo+F4j0s7Ml529qGrpxQn7BZj7AJrodMHD23AYo2P8Q8/mY9jzzvQ1XwX23UnYZ6JK/HkBDaaT8fPf/sRLM5QhA4u9CyFypJVOETvbt+9AJ/84e/w4e4b1Gc3Ig2UsGZNEGrJEcYdcsR3o5dg743HyMmJxZYvRiLoaT8GWzKw0UIT0ykI9qM2dm1cjpkrt+FmCd1rfYH11kuwxC9NFgDUI2TDCnys6YmXXcU4vGIWJuk6ifHvO2AB9Ym/x//9e1NcITvBm2drm60CxdLokReWyL+19XZSQmsEFaVF2M7jdbKBxoK1OJfVIJZ7DvkSlp+Km7Cd/xu8p7YMWwPI3uxbDw1zU/g9E58OEOWmAyUlY3hQO8H79mOO2ij84v/9EgdSOyhxN4HW6rW4T7avu4/4RbQKWzcNqprG8E/MxaPjDrCYqIO7lLG2lSbASXsuVtp6krwE48AGO6gbHEBaOY1/gQ20d6eiuS8FDu//EiOmzoWHdxD891nCeJEBojPYLtfhnPNyjJuzUuBy2G8LdBZ+in/+iRq8KMFpp2Rn6aKxmOUcjMdFzSh5HAETdTWYbWPbfwSrLdRh4nMVtQODKHvsg+XTp8J8dyCCjx6ErsZv8bOvtBGR1SpOfJEnq2zfEny3k2wGiqVZ17ZMxtKdx8WyLk4tMmP18MlsHUTnd1LsIBWWxDKc6kewHPNT/PIjI3iEnEJAwBEc9PNHYEQMcpsG0E0B+WmLZZg8345sfwBsyL6a7YxGKTUqnWDEhSVKCB4HYMGHn+FYirTHEgepXAjiE5ZY3jOjtfDxglW4XU2SOFTY+mHgj0B3g1Twp0Xr8LC2hxJgPiWvBVcOmkF57nK4BgbDf6cFVGca41iytOShoTwV5+9dx7Mael/gN7zNZrItXcUXMPvzuVhzIpfCdt7bjWdtUbK/dSq0tweK/aSYZlkX9fGJpjYuvKQRdOXDz34pZixfC1/iqYezMYy01uNyIQXVCrEK07S9NBFLJ0yC1iZfXHrZwiUFBGl+gX/8+VxxGhxpP7w0PsdP/sEE1yuobwrCe+szsNlmLqZqO+Awtb/HSQ9qplsQV9BGCbI0O6uR7FlnXxdST+/Fx6O8kUaxFrlZVDw/gcUffUwBMHnuugSofrMGeyjz7W1/Bk8XDSxd50a2PRD2Nt/hw8lkB2+KNBr+K7+CWfBDMRuWJ6JcOzgOH+rsEB8nGgrCsEpjEvQ2HBQyucFAHXYuISimZ59G7sP8ObbYSX40IOAY1uirYbnXFbIrlARErscnahpwPHid6CgVbVgGRCLamod9KybgvY/mYY03yfpRV4pDF2BnbB666ZnWxqfYpxjDWppTDOuHhxSD9OSGYsYyM3gmVhGnpMLSy7hV+HLWXIoH+tDX9gw+lhPpmbU4SO+6Oy6F9vKNuFJMPqm3FIdMv4T5yRSKT6WxXvGhseruRgbZZrZlSSdn4mPnPcggu87ymugxG78zdEQqkTQz2A6rp+iLovPDE+b4yjyYEkJKKKmd8tt++PBjHYQW9on9RC2sZsGKdPXYsf1Yof0RfjfXCKfyOsTMeklGusDH09cW34Tz0rkwW+Mp4tUDTvaYpbcPD+qakHJ6KyZMXgAHL7Jjh1ygNW8edgRLJ9wV3jkG1akjYc4xJfk/C9Up+Pi9pbhICXvnM3+M17bBiacNgu6UQWLRWHXo+z6kMXUhdp8tRk1Yjv230nDn5D58McYbqbxHGheW6p9jrx7F6ZGFpBHtiHe1wOQZRthzjPyehxPmqzki4G4N2lpewG3DQmg5uwseebvbQ2uWIcKoT7ld4dlXvd01OL5di2zgchG3+pFtMlP/CP/080lwS6xHbc5JrP1sPCLySNf6yVb0tOFu8AbMmLkcLtTnEd+NWKm+FD43itE25AfI1vQPoPLpOaxcvQCrdh8ROLiu1ceS5VuRRK607LovPv5yDxKbSVeIPw1FsVj+ye/hdp28Xk859m/Sxvh5q0Xcf2C7GVQNbHHuOeFOz6KNfP+CX+AnE8hO8aTYziw4z/o7/P0UW9wXy0UGkXFhGyy+m4Pr5Ec4hmvIjcVizc+hd4kLaH3IfBaL6KwiYZPlvquR8jUudNpoWmLZnjTK355ih85XcL5WgT6K0do7G+Dv9BFG2ISihn4PxUmdvWTjG3HJ0xyzZq2guJXs3a5VmPrP/4ippvtQzHFRaggM1WZi5Q7K7YL8YL6a7POhm2iiOOy+lx1MFljC7SjFlsHeMF88E5v8boi8LDl6NzTmLcK2g1JusmaJKVbsuEtesQanNiyFxuI18Kb+fHaaQGPVGhoTyXBHLlzsl2CuV7KQr8G+Zpzbvgp/nL4dlIYj64ojZk8m3fcPRoDPHqhN+Af8n+lOeEoKlh9FOaKxsVgBkBq0C59OPIJMoifrfXHSIcz96EsEPyUmDBbjmMNirFy1HYFBR7F99TJ8/cE4bDubLpb/y/OmZoq5mpuy4GOiAbW51kLn99mvwgy91bjBld2Kq1D60g77bpaRNPehlWxs4aP9WDZtGla7Ej2O+mCZ+q/xs290EU2629eWBjfFHGftEqww5g9RZLs6U7D7m8/gcbHorYWlLrLnx1S/xnw7afZz9rk1Yqy8hRWfgNjbVYOTHiYYrW6A3QEUD7itgbrOCgRQMDIw0IzDG/6EEbZnhP3s7u5GuOdIfON5ThSWKELC6bWj8cf1R4bvsUQ8LH98HKuXTMbh50S3vgL4Gy3E1KXrcIzw91xnhdkL9+NGCc/P6kSsqTLUF+wQG6m350ZDa+FYaDgH4UlhPcWvkn/hWcAdhOupTWr4zRJ7nLuZiabqVNiZqENVb5PIZ1zWkWxYuuFBOZ/EKvdLUvwR77MNX0w7Jj6kdpEcl2eGw/HTkTiZTsj2v8SRNQux0mI3goKOwMV8Cb5+fyJcr5Sgv/U5bFcvhX5gusg90VcLf1sDfD7fS3yAqEwKwbSvJsLmSBQeVbUq5PMU39P9xANq+OVP/hnudxtIogaQsEET//R3X8H7UbU41KUbdTg5dxQcXKLRStw6T7Zt9CR9eN55geyUEDh+Pg5h2fzRm3Sv9gnsFn2EaadeCF867UvKDSjYr3ziD5NlqjiexduCA62Vd2C2/AMs8uV9BqX9YV/JxH8u/BUKS+SE6J20RD8cuHAfFZQgSwmdZGDrC+7hgP1OHI/n4+ap/ZrnCLaxIqNrgVXWIXhMwVgnGW1e7lL04BQ22VhI97b54GIZBcA8hZ+Mdm5KDKys+N4OXHiUipsULCSV9KK1IgX+EZfwsKxN7JmTeesc1tlY4tjtLNQ3vETIGkvRnrmFNfzuvBRfLl8VTFj5+9BYmYrg076IfVEvimR8nHXBvXNYb8n9WWJzXLaocLfRvcqcBHhHJCCrvoPG/Soo5H1S2puKcOH4btivc4C1lbxfBg9EJVeLr5vttS9wfKc0/tX2h5BcS0HskEOXA9GfDH3/QA2i928jQ0xtbPUSp+dx9batsx6JkafhG/YcNYSTosCIim5rMUJ3rIf9Zjekl5YhIvASYlIrKTijQKO3GffO++PUhbuoIJx5FkZOYgQcxVgt4HwyFQ3EC8V9qBh4SRIrSGnaUayzlZ5ddygClDugp5+Mb08VLh63kXC13o+7ZTwDiAxc9wB6mvLg6bpe3Ntz8gaSrkTgauwj1FOwm3ztGg6Hp6OWcONC3cunVxF06AReNPCXzlY8CnOBlaMLTuSVI/N8IC7GPUM105qez0+KwOlLN1DQ3EcJAvGn7hH890q0XbNpN1LICvKSsvaBLjw6sxMWxAu+Z+EfjQwSxh6FKYsMzMMWcgRn/Nxx8rq0Vrm5NgdhgQdw6hElBaJQwl+Ogaon17BXyCPRYXucOFWqg3BqKkuDj08cUipbKDij9nmTSKJn+q1dsv4t4Xc5FZTHDqcx65zIhIFHl45itZUNNjidwRHvrZhqESW+VvXWZWD31nUSjd1CEP/sPgIPBuJGXjMFPhTMRwfDztoSZ++/wJ2bUQi8XSB43t7Tgcz7V+F+5BoKyMnwV7LW2mc46GAj8F+1/RTpYS85GHq2jsZ7/hwuvqglGnMQxkWhAeTGHKdknvG3w56jaWKZUyvJBB+TXp13B7sELSwRGBWN0EMBuFfQIu0nJsbXTcFyN3Jvn0fkySso6exDRtIF+F5+jjoKGlvJaZRlJMLdJxLP6sluyIouQjdr0nHaby3sHdbCUlGnnA4jLreJdIf5noETMp1acygepZ2yddWib94cm9p/fgMh3ifwqIaPuZXd4w2tOytwKeAAou7mop74r2gbvh848O5FYdplStjjkNVCdCA6Fzwmp7bFEbZ2a7BK6L0Ejsduo6J3QJzGt9JtDxKyKeEmWzXUHslIV28HUq8dgoVMD33jnuB2tDcOhjxDfVs+jvlewe2CBsHPju5qXDvujXPxL1BLNOKCTGp0AKyoL2unzTgbFYnTgeeQ00LJzZCMSXsjNRfdxnYna9GHw8HzuP80FofdTyKlvhNFyRcRGRSFPEq2WJZrix7haMgRkXh2KRbRe0jfG7Kwd7uk0+augbj2LAnHfQNwNYvkhnjSWnUH3juYX47YcSIKp6N8cTaVnCjZ386OCsR4rxHvrjp2DufJHvnfzSL72oWn54MQczEF1dR/c1Uajm+zxSrfKDwpzkLC4SNk8zuEH+ntLMLJbevFOFbtDcI9MloDg/1oby7DpYtkFx6WCXvd2d2C5OtR8Ay5g4q+QXRUpGLTBlvxnrn3OdxJuwU/nxA8rOkmGbmE0KgYZDUS3RRtOydo/R24F+WIVfye1WHcKugkqsu+8MtAFJaKL8PMfDpMPX3guZ3obOWMw2lkiPjUoG6S9fZiXHByEGNfaXEYN5Kf4Iy/L2Iy61H6hOgUexV5TRLfuDhaU3gJrlvWYG1wIp6nXEc08ZX3pxLHbVc+xVG5Tlh54jbRpre/DhdPX0RYYgXqa29h86RJcPQ6BW9r0g9La8SQj+sUm9pTMNlSAK+9zhIu2/0Q+ywZp4jGMc9rSa86cSf2KPkxJ5xN5n31gGLywc4y+Vx37B6qye7zngZc7Cx84gcHtgH2BxAYHQr/82F4VNqOoVO3KCZo625HVtJNHAhMQSXxJuNGIEJvPhbHgDOvSjPOY/+ps6LgItkO/kDVg9rSFPhu3Ag7B0qeqX+5Xq3bdQBPakhWSaY6uksRRXRl3Fb7nsXTFhrfkMxyO72oLknGSa+DeFDcoWCbZLyj/gufh8HzdDQy2Qa9dv/7gBPw3JTj8DhzDfnN3WI/J/bBfKz7neObhLystNyE8CROHgbFOGvzr8Lj3DEklnehS/GDkgyaqM3Wuhc4cfA0Yh5XE26ctBJONJ70+CCEJhD9ZDQryySanYxAWlUH2smu97bkIMBT8hGrnFwRV9oLPhFm+Mwo3l+mE0+j3WDl4Agf4i/P4HoadwRuobdQ3MYxVxuehB3F7vA7lCyQ3PK4yD/1dpXg1I4Nkt65BuBO3QAGeTaj/Ast8Zk3jn2Zdgf7/R+gkPjHm6fXlj/GKW8f3CumuKA5D4GHL+NGdp0o5qArE4Fu1li9ZgO2R5zGlo1T4Xy7ntptwf3oQzifWizpDtEl48FReJ69ieJWaZlQdU4YtjhKMrn1UCiKSFA7yd539bbj4aUDEv0J1myIRY6MZt3NRfDbtxWr7Q7jUfUrWeAZ570tL7BtuREWm/vDw4f13RbuF3OpLw7MiW5ke1qGxbAnRQzb1U+xQ2UajkVEk51uon56hExV5sTA6+RpJPOHSOJPP+n/CZ8Ngj9rnHcjtY5oSn63iffkiTqEC49LhsaazmM9dxulbT0C7/zHIdgfR/xo4Rk8fci5ewpuF67hJfmt0tQriAw8L/x7/uMYeEenopL8CtO+Jv8hPL3P4lFlO3lyikFLorDdwQqWm7xx+NRWmG7UQ2gu+RFFn0TAiWFrFdkYiil4rOZWHrhd1II2iut52VzWWYoFSQ9XWmzEoVulovjVzPFOL8lW/BHJl1n443ryY/Irl/CMYrrWskfwC7+MR2WtYkxdLcU4deQkwh8Ukr0jf1+WgoAttjA/EosHj+7BNyAJL8nGtJIcNbWUI+Ecx+nV9C7vDNaE2/u2YzXz2GIXziRWE58oPiY731T+BEe3yvC2doBbUomIb4Yl3D0cm+Yg8IDED4utB3Dt+QOSUy9EPa5HTU0aLh4MwONqyR7zB9/evlbcueAuyZWFFQKSSkVxenjcQLaOaFf+JBI77CT5W+W0F2cK2ihJ76Nk9gH2+95BTivpCvG5oS4TZ3wO4GZWPekl+7Faivu3C5zMtxxALFfIKVIXcUJ3E+LO+8ErPB5V9G5XVy3iIwJxMCIZNSSDHLOVpicg0u80MsiPtJPtaKjKxKmTvgin9jnuuHPdCSa+14SdGsKb/t1FsVD0SfIdt8voXhnizh7CFT4tj2SopbMV9+MoHrn0VMRsiuNtoHiLRoErh10Fzk779uN8WBgizt1EKRfwOJ96GIWNMt/hGPQAtew7SM4pKkGi925YshxR/Oh0LBYvKcDupD54Bl32zTCsld3buJvaGyT+9lL8QfY+bLeTRKN1Xric04Y+8v8dLRW4RvlFyP1iIV98xPyThBh4BN9ECdGrh+LVpzdIZrjNTUE4czkQvpEUF5NtqHhxFaGRkcihfOJlyi0cOPYIpUQ/XrJfVfSQ4sdDeEg+VprtVI3TO8jO2qzDiTNhsJ7thN2Uj/GhI8PyS4oJujsLcdbfWpIx+8OUl1DERvFAR10WjlJcdyuP4zpJ99iXvkz1xVqm1VpvBMecgt/5CKSQ/eAiZPuwHMdVynF49llbCeIPH8StzDrhM4fJOcXwrb2NeHDiMEIuE/+ILmXPL4uxZpBOsmw3dA0Ql1pxM8hD0ifHHQjJ4akUg2jpaMbd68T7yxSL0rt8avPju37wuZsuYqM2srUpV47A49ojVIsloRw7kc8leteUkO6HB+JuKfk6sn/tLXkIWyvlHeZWlCeUdKKL4hFu43nUcQSF3kQR2bBu0rNb0Uco/nDGueRSNHEuJqMr27Sq3Duwt7XDziPx4O8g/W25OOa8VrS7yvO0WNo/MCzGlsUfDxLgFZSCcuKrsI0Vz3DJx5/skXQwCFCBEy5ria+OCAkPhaWGE/ZF5ZE8ViE2JgLhKRUi1u/qbsb9yxdw4PR9iu1JzzprkHBkLSw270NUPuVjCh+m2K4VpYdin/tZpNVSHk2/XyaHw/3YeTwXq1ZIxnopTj3tj4s30gV/GkqS4L+JYuSga+IwgmuHjiG1kj9ake41lyL2jDcCnlQIXxrAuUFhK8VJj3AugnIceq6T2mhuLMD5s5S7UuzRJmIIGS3+CvCfX1iSAQf7XCdTRJ6ng3Eyw86sZ0Bql08Y4yq6/BJJHv2dn5X2WXp1dVPQxe9wUMTtyy+uIHNA0t5N9yhA5q837d1Sf2zQ+RLOmhyuqC7Krn4yPE1ctFHAUST0pFSME3/VE/21S47h1SUlEAJ/2XhahzkSBnqPDD+7gLddXX1S2xzQvzH+Ye28ao8TX1mtQVyv6CEVeXjkvMTmzfdejZsdMrchElnZ2PhdrnwyLd4c6w9XNnkzS8VLGCXGgb9cyP7GVycH9fx3BrGhsXQx7ViBeWoeB6NsSOVLhZh/nJwxfVo7X+HKV08PGUf6r5TM8b0OMQ2Xx9kinpWWGimi1yFkgunzqh35JeH92vj4WRnt+P8l2ZD9lskvPyfwpIEoko3lQdynsfIYxQkhQ+13iXHKL967YbgccqDfi7qXd7DT3AG+6dIimsGu53CdpwLL8CwyvlKRTvFiQ83j7SQZUqQVB7lcBe8TAb9EV9YtxrdF0I6DaElv5BdvPMn4N8jGK9cFabwkI9Jj4uKKe7MMfznP5LSQaCfJtWIyI56jh1hG+F2WI8ZAjl8zBQvcBp9cNPQe90/4KOqA4iX6oGde1ynBC4W+mQ/s4Bk33sCW+5PuUd+icEZ4EX2F7ii+90NA/XKbjLOc9/z77Rfxm2xMT/1jHIqIw8OCVkk/FNprkBUs5RdrjPiCzjSixI55NWQr6Vm+18P2jH+3D3+X6cWoCL1Q6EPgzERQuDhYYaliuvMSHOaPJCOSreZ+eTPHVzRjIDop6DRfQ7IokxtOQuXSys8xPj1iijDzdLitYHz7if7cB8sZ2wZp6eArvraRLWe7Idl5SS4Uh9Ipl18Ovuk378Elfst0j3EQbfIG1wqXfPwsF3IZEbZHkW483k5pnx/51ckbijIeCs+JwlLRJRgs/wqW5+QLw2hs/bzHHj3D8Jo8d5Ev4zHySSLy/of4Ru0zvySMpY2EmW6tgj+SDsvpw5dkB7rFMzymuqIrsPtsJLbyvmuySypoEt5MG2KanEd8EUtluDCf5IEW/Ra+603/PPTV+rV73Iagqcwny+nDY+LnOIRlXnDi2kuJgtyey8cqbLPsHQY+2ZFl621XW5dEi9fpOlzPGSR5YvoKvBTaF8D9E+Lc/xv244eA3mM/xO8Nn+04XF5EUss0J2Dd4PG8iaMM+DniDdOxm5ft0m/+u+DBD9GMnyNaKcoEy9Xbx/LKJ/XJ+Cu38ZI/fXWf44GhNt6qd4rtSs9KPkGKJcSYZbQXPpliBYHjYCfunfeE2ZaD4AlXfOVf8YGaxmrEVfWLJRds16S98qTxyv2Y1K7Uj/wa4h0997o95UtOI/ZxcnFVlDWpsJSOzQvnY+66B0N0FHGW7BmW9bfFsFK7Eu0lPeRnadw06Fe6QPyRPSO/Onpkf5fhy6fUvX2sJGf0ovgti3fkMQjba0XbzfIodEz2HuPLz6G7Gsc97LH+6A0RS7G1idyxGrPND0j7xSgU079vrPK4TlE++OqnRFmSU7r3WrzDNo51s43xJjkQsj9kr6XTQXsGpH1ImQcyUQCf2siY8xJOwSMuWtHfX8Umkq2XXz1D8Y40ZkW8Bxk/xbExcBuv8YN+it98NHkT/WCaChsj3mF8h+t13/fEDUI2qS1Bd9nFhW6BmyzWEeMSOEg61cm6yr9fj/vFe7L+ibY8ZiEH4reED9NJbl/Yjgk/IZMTeft8gBAv0yrKuAL3cy+oPT7GXY4ztyXlL7wlhbR9gcx+cBvUL8unPGYbPt5X78ovxp/7FDiSrLzuO6QiAbcznJ58yfF+Pe7ka4hmCjkOX/JTnuX+Xx6vM984vxH0Er+Hyya3waix3ojj4enf3L/EO4pzBR6SXLJccEE14+oBWG45jDQZco33PTFugSWOP28RtmpYAk/vitUs0qPiGorjaAws62wvRGwge+f7fSnh8b05jsSv1+NKOcj1lSNJ7vvNWIf/O1yfeskWSTQczntBU0JqQByOQ78Jd26b6fX62Nnus1zI8WRfrsi3V/ZE8j88XkW55kvMMqRnhsZCII9j5XL/hl39Hr8kjz+G+Erv8Zh7yD48u7gPFlsD8ELWcd2dvRi70Aahma2UH0jj6FGIKyWayPROJnd8vREv03257ZZ8/ivbPeSTZPzppphe0E3BDrb2SDi2i1iHZV/StX7mD9kKfo5limnNcvbqOcmO9Crkrn8t+KsVlt7BO3gHfzk0dfeiva0U512tMH7MNKirq0NZRQlr9l9EcWvf0Cyed/C3CexIiu9F4MSVWGS3D4pCztueewd/u8DLdVpK47HGagY2RBWKIGFYoPVfCDxboq7sJlymqcMtoULM3Hzbc+/gHfy3AM9s6u1HVeZV2OhOxgQVdfJ5qlCdaY2A++WU+Px1v7C+DbgY0dOSBXdTExhueyAOhFDcZuBvGjp5y4ouZNzwxlz1sZg2k+g9UxnzDfbhWlEr3Xt7QvoO/hcB6Rwn7Unn3BCWwbOS/ut17G8beOZrP2orErFDUxWTp6mJOH3yEmPsvZeF1r7+1z4uvIO/DZD4WkPx0taZKpg8fSZmEl8naZvAIylXOvH6HV9/EN4Vlt7BO/gfClxcau1uQ0lxETILXiKrsASVnbyU7V3Q9zcP5Jj4VMi61lYR4L31mXfwtw/tbahqqEdVS4fC1+D/JiBcquvqUd1KuLzt/jt4B/+NwF99W3mpTlMNcl6+JJ9XiLzyerQO29/xvxaaOtpR3dCIysY2YbPf9szfKvBsG14qVVVTjmyKLzILilBc14b2/teWiL2D/9VQ29QoZm+87d47+PPQwvt31tcir7AQWaRHORW8B9DAsNmP7+BvD1r6+tFUX0N8pdyL+VrZID42DDts5x28Fd4Vlt7BO/gfDLw5HVfIBfT2iT073vbcO/gbBArsm7veFQn/d0MXWnivtv8Reku4UOL+7mvbO/ifC/y1uE/B5/13z6IgnenhDzz/S/0u+SDe10dO71b5Hmjv4P9vgGPM//aPHn/j0Mz74shtFv37v6sQ/g7+c4H3hXrH138/vCssvYN38A7ewTt4B+/gHbyDd/AO3sE7eAfv4B28g78I/qYKS829fMLDX/gFq4tPZvmvXBsp7RnwH162RHjzpmC8OZci8HG/f93qaRdaxEkNMvwJDz7t799N+07Cn2SMceaNAt/6zI8EPnFg6IQwom3bG8do/gXA9O2XpjcO+3tnN9oGePx//kslnwTExytLv/nEs7+ATgTiJMEf4ivhyqc/DckBn4ygcJ/XyDO/fkzfYibUjzzp6H8u8NfkfnT8r9sP4pUM8aaFvDThP+eLubRpJsvOf5RmvH8Qn/D1tnuKwFOGmUfCZpHtbuYv5P8RuevsQQfJPdsSXjrDNoltAvfDx/l2yE5TeQNYz/m9/wFfnPiUrzZe3vOWe38WePxkI/4rZ1D8IF1/CDpZP4fbqB8FYpbmgODVm1POWYZ/jF3+M7ZByAPJI/27iZ5r+zHLf/6MDPHpOy3fpxMs93Kdpn93DPzl++TxV9T/DV9OeRyd5Df/El/5Dt7BO3gH7+AdvIP/efA3UljqElM1K0sL8bK0GnUUsP57gpEmer6+oQYv8kpR0cq/3/7cfxrwpnjtLcgryEZacT2a/8IAkvFuaK5DxvNnSLx/Dwl37+EmQcK9B0jJKUZzP5+Q8dfgDdO7DaUF+SiqaRaBcFtnEyqbGlDT9u+gPSVB7d0tSE9Pxq37j1BQ30EB8V+YEHX2orWjDuVN0p401RXFKCiqRC3j+rbnfwQI+jZVIavwJUoaFXDj/7Y1Ij8vD8X1beK519+VgPjc2Y6SokIkZ1Sijvjc0tNDuDWiru3fxxeWyZracuTkF6GKaawoo+0UhPcC3d2NePTogZADhsSXdeKEC3HyDdG6taMBFU3NqGv/YZqI8RDepbUtw/v5mwIeYzvKKkuQRfT+37RPUTPJUA3LEPGxub2JZKIcRfWtPyCHPw5aKHmuznmBO/fJfrysRdNfuAyvqbMD5WUFyK/mvRl+CKcu6QjX+jLce3APSdmlqCUdKatrecuzPwLIDjU1VuBxVh7ZknaxbKO2tRXlRBtOtCurS5FZVk+68BpO9F5jQxlSsgpQrKjn/w3APKypKUfBy1JUs57+e/SP3m1ubUBWXtF/ijz8GGD8yspykZxfiXrq78fb/m5B54amSsmeve2ZtwCPqb6pFgXFhShrZvuqeJ/baULe0zTkVTX/gM7/GdvAfTRWIaO4CjX076qSXGS8yEdVB+Os8Nxr7zQ21yCruBzlzbxf1vA2m7hY2tKB6qqmN+WPgHVa+AXCrZl8SzbpdHHDD/mWt4PYYJdoWtn6tz2LnE8yKy8twqPnFcIm/KU+/B28g3fwDt7BO3gH/3Pgb6Sw1As+fO+q/SJssPVHfg/h9e+Y/dLaN4DSOwEYNX4VLrxsQ8d/dBbRnwEO/jpbK3D+1AHsiMr8CzdD7BJfUYsfBULjN+9hvOp8zJ03F7PnLcC82SqYNG0Wjt6pIbr8FfYg4A2iBwsRoDEJbiFpaEU/MmN2wT0gFJkt0lGXb31PEbgYNdCFF9G7oDF1DNS1jHApqxXtFGC/9fkfAm6rpxW3j1jBK+YpCAXc3W2IdYa7kdH1I/F5C/BRzVWPPaC+VAOHHjSgBxKfmnsG0FyRAMtJ32H/1WKxvvatNCa8Onuace9cKOxdE1FN7RVlhmKT4ylkN3T8+FkF3M5gDx6f2wStqYtxo5KPdX11X8xEairBBa9NmKCmiTnzF2DugjkYbWiJw4mFaOnvJxnrwMMQB3icSUBJB96cgSVvi4t9HTW4dN4ddqFP0E0y9rbn/qcD06SLxhF6wByzdsWjiY8Mfctzf2vAsywKs8Kw2fEksvjouIZ7WKayEbsvvSQL+BfOciHgUy7qqq/BSXUKpqhrwSn8GZr/klkzJD9tfU0466QMi2MJlBQOfm8yzjNzOuuz4We3DCNV5sLO7xwuXfaHzfFENP8F+zrwLMXWopvYciAAl/Pa0NOaBe+jbtifUEYWoQtXj1ljmlMUqkhfFWeVNNF7DblXsGH/cdwqahEb1iq2+18HfIR4H56c2IC1cyyRRIass+dtz70d+PjjnqLrmDVxGXZfK0DrwGvH+f5nQyf5oK4OpFzzw9ogsm/dP3aPAWkT5oLk63DdtQP3mwbR8aP8Nb1HNrQs9STsTefjREYv+vh4fdn9pk7u/yUuONrh/P0yIV9vG7+wDe3VOOlpDk3Xm2h+zTbw0dGldzygZOaOe01dyCOZ9N95DFntZEe/x5fw8e2NaYGYaeKMiBeN6Bp4daoe49XRXYZzQfvgdfQx+afX+iM8c5+dxKb1Ycjj6bvVt7BwqjM840uETv9YHjYT/etKM+Dt4oiYwibyif9dcvwfBPJ3HT1teHwpAmtc4lFCPuh/wkzCd/AO3sE7eAfv4B38x+CvV1ii4KGd8iJunv6DnsHhS3xa+kAhtnSPoXtoKREFapQE8dIJ+b3OvgH63YbLa+bC0eYISulvfHHbnT1dhN+rduXAX9Lb6GX58OoeHMM3o0xxroALSz1iBgjFikN9tHdzOx2i7076zUCPiHv9HPj0Dw797upjXCWa8POK4+gVyV8H6jt60EO/eZQN7VwWo/cIGfm4+Hr7VH85SIWl3Nte0B6tjFjZoKU22xHraoAx2uuR0NCHXp7uz8E03ZHj0Uk4ygNWXkKmSM9uERQT/vR3fqeDgmmJx93SuAnP9sGXOKI6FrtD0ukv/ThjrQJDy6Oo4ed7KDCkZ+Tt9ROVXw8MG7r4Tj38dcfBclus6L+Hkqimnld0ZGgn/km07BE0kuPZ1U84Cpw6qC36A3KxdfqX2Bz8nH8gcYcu7PV2I0/8kvjcRXSQy0JT13AZYp4r4scgCkupbpihpYqD918vLN3AqrFfw+NykShMCv7JgNvj/jpIZuqJt7xUkS/u727IDHxrvh8vSbg6ubBEiTjTVI5H17BjvklHZHTk60WkMxZOnI+4YYUlkgN6Jj3CEsrzrHC9lKkt9Z8esQajvlVHOFfXiDOeC0Zgjft1tNIvLiw1k7Ao0rqH+N7cTbrU9RLbjEdA82wG/ZUSJtmYh/GF9UGGp6Kuss58X/L1upxxe5KMk/z3D4g2pD6kxKuJcGF5ftXn9xV8JRrI9ZXb4Y30uLB0ysMEqjtvyfRC3o68oNclcJe3z++LEx2IJ0yxHiEvJGOy372kM+I36RKPo5VsH/O2h6gtpw238b2nfXABlB5i3vCzffQvMX6SSU5muQ+WBW6Dn+lWkFcBJEv8TNIpNZIhD+TTv9FwF1pKjth1tZx/iYvH/8p2SMvbXvFnuJ2V2u0Q48i9oodvDR2RxoOjN3icivQX+NLzwnZSg9ymxE/ZOLgtWWEpfP0UmB+9IRWWukiOFdrpGWA9kmxeLSXUK79QRohAvwcBNqMw0S9e0GBotqVsRh7jwoUM5kEzGSH+3c60Zvr1DRI+1K7AXaJhc14UFmlNxMY0iUuX/Vdj0sZoNIsnZDrK9oV5ygzk3yS7TdS2nBdyuvWSXn6fLVaUIblMy+81kz1TpGHvoEKxg2jFmMnvdQ8MUp99eBy0Drbqq5HKg6CL8ewRsveqXUXgZYf8Pj+H6gSojdHCjiv5YkkYFwwV++8US7+YrlLfnfSS/P4g/Y+XZ8t1tGdQVtTgfmUyL2+H6SKXXeYjv83PsW1h2jFIbcpshSLupAd9xKGHwS74dPouZNIz3Uz37uH2gX2U4jiFLFODZSnHscZ4NkJkxl3gI3Al2eiQZLZngN5lvlKbct3k/8qhq60Kx91NMHP3HfGbL36GcRWFpdtumLBiN+KLW8V9ZkWraJ9knx7kZxkYX77HsUzDk6NQNtqIc7mSEPL9HuJ3CzXQ3fQYduafwzi0SNxrZtxkY2Ja3TqmhBFWh8ElUObh3Ikb4Xmrmn8JGvbS/7PeCjrK7JEcB4Eb3WPaNDw6ji9HrEJsJekD0eB1mX3djg/JP8dj9D73xX/vo/+X99dCf5TzlPviZ7p4M1r6r7ydNhEj8Ec65sVw/rcN2VuJx3KdYuil/xdFNhqT3L9zH7wsVpIrGa3eEqMwv0W7r9/j2ID+zviwXyAVfBMfRXl8B+/gHbyDd/AO3sF/CfxVCkv8Ba+zvwvJ0XuxaMkSLCbwOJ+EBvL8bRwgUbvFT/xgZSLdW6zviGP3KymY6KPAZRBtjc9xZJfs3jJdhCdXU4DSg2sOWnC23Qb/deuxTJvu2e9BTFE7+hSKUgIoiOmhvz29fkz0r7XUHgf3bsfIKTaIfNkmAq/azGhYm2mLPvQ27MOD6kH0Dw6gPOc2zrrtxYXgYNiJ/o2w6V4Oim+FYy3/XqKD0OQKEaBzQNlVnop11sain0VLDOEW+gh11E53WyViz/rDgxKAjr4qXHdzQUTEObhpLxV9avlEI7+1XxQnhuE+BBTg9vch744Plo5Rxvm8QXT3SfvncMDXmhWEWdqTsO1mrQimejvKccZnjURvpllqtdiLgxOP9pZMHLI1k+i5xBaHovIoWepHfWkKTvrtwqW8dmq7H60tFTgf4og9MTkUqJUiYNZkHDz9CPevHMGET9/Dnz4ZjWUh9yix7EBCuIesvSUw2X8VxZTIDJ18xAlrdzNuhO/CmD/9Ch9/ORGGB+JAsTCaiy9iyxrpPT0LBySWEa2I7w0tBbixKwiBRz0FHfeff4KafqIxBao97ZUI8bLB17/5F3w5aRG2P8rDQ7eVcDJbhyNbXKDPsmC5Gaeym9FPfG8WMvQCAbuZJ0Rrna24mt8i9tgaSvoIpBlL+6CmrQ7fN2YsxcNiwgh4XimjwLUbDwPcEXoyFEetraVxb/TCjQp6o78dSTEXsP3IYzx7FAz9ye/hFx+NxArnMORQ0t2HKsRssMYSemeR/noEPayifjioZ4nuwIMz+7F8iTaWmazAvm02WDp9KeKrSK6GCktcMGzFebMp0N0cRq1JSUgH6VJXTy0So84jvbACsce3YuQHv8SnI1RgEZUmgvaavAhssJRovVjHEp7XSyiob8RVZ3N899Ev8buJuvAKy0Yz0aGp6A626i0Tzy7aEYhHDf3oo+CfA/eih6fhYCC1Y2C9AYklfQrFGwm4YNjZmo3D9iulNmhMWwJiUMYFgq46xN9MwK4AL2xZS+1suYB8yhTaq+/Abb3Uru5KTyTV0FjfSDa5aNGH1LPbYcjjILB1PYLs1gH0d9cgjGR+tvNRHNpvJe4tN/VAUnWXmBnHiVTRw+Mw1JXeM3UNQiYRpqcxE/5eG+GdUoFent3SUopwv43YlZgv9KCpNh3HthANCgpwIfACDh+LxKatlkKWVjrtxdNGSoxeL66RzemkhOfpVU/Rl8DT/xKKKeNh+/QiNhCn/Y/i9PYd0Of7qzYg8EUD+odmPrC+9yP3VgD0lX5LMjQCxlsvoLI2BYZqm7HJKwhmFgai3U3+kSjtJhnv5kJwH3IvBcJa9LkMln53UN1P94aW30rtljw5DxuNP+EXf/wMs1fY4U45JWKt+XB1thDjWkTvOvlcQxk5hO6OJty/H4qtp4/B3YzadQtHeiNJKxf+aJxcWIrYOA2rA+JRS3zsJflM3L8FeozD0lXYcylPJIKttanYra2Mj//lNxij4YSdOmsw87N/xb+Nno2tPimEJ9Fe4NeDgtuh8Nx8EEl1A+ghHpQ/u4qD6/cgvpz0pK8LmbcvYcOe+yiufIB9x8IQ9yINJ/Rm4ve//zd8oboJscnlZG82QM3hMPx97aFFuGjr78TN4jZ0UD+N+Tew3S8cD2s7UJochVAvb4R7e2Ml42xoAbekMrIdikVfGe1IhoqTQ2Ckx/RdAkevUBTT4HimkZhQVhqHXQ7SvcVLTOBy7gXZlT5hdzu663HpmKHs3hJ4x0izWZ6dcMLGJStw1P0AzNh2rVgDL7LXr2RBoX/iZXX6FRhw/0vN4OPuhmlKxthzvUAUjrqqU7Fno9SHlpktzmW1kkQMoLEpB7GuLjgfHoFton9tGIfdQUHOPXjKfu+PSkZd74BUuGotge9ue5ksaMPeNRKFZEe7uzvwJCEYW04no7GPbJ3/XoSdPgN/CwtpXJsO4nZlN9kKud52UXsDKCGaLZz6NX7+m2+wdGcQ0snp9zSnw99guXhv0ZIdiExrQIe8uCV7Vz5jydFqIfYG+GGDIftoY2wKf073eN+lIsRu24SYR+WC/r31GdjmuFLgvd7pIDz2B5DveIr2vmaEedtgzqYA+HpKtkHP/AAe1XWLDzyld/Zhsqkb7jZ2ouDGCQR7nkROJ9m8QYpbLvuL9hYvsceRY6fgsO0kUpspdnkeDA3zzXAP8ICRwVJ6xhje0S/QRPIf67oIn338L/hwvC6OxuWggWWbZ3zRfzPjDmHJhN/gl+Q/zXfForo6CToqW+HiewzGZnoCN5egSyhnnaa4or+7DmcObxU4MJitI7vF9rL4Fhx0J+MXv/wY01duxvXCTvExRS4vXDBrpmecbJjG2lhq7Sx8exfh0NXfiYeRrrJxkRwfT0BlD9GP4rS0iMMIDQzGSedN5ItIjtbswvnyCjzy2CT8lqHDNqTW0rPkD5IT3LE5+hxC9st8xfogPK6neI/4zx8yeqqfwdnOVIa7PnYdv49a4ltjTRbiT29DoO8hYccPX0vF45vXsdn9Dkr7KQZoyXojRmnkmKSP2qTYIHDvaqnN5Ybwv19OPGRateH+WVf4R57FkU260rsOR5Fc1Ukx17u9m97BO3gH7+AdvIP/avjPLyxxMDXQhxfntkFVZTlcz8Yj/uoxrJmnCotDiainoLci2RvL9FSx8dhl3H34EOFbTTB25moKZvoxQMGnq5k6tDb74uqNGzgbuBmrl63Czep23N2qizG/n4AtfpeQEB8F04VjMc3Bj5K3QUp0X/Xf3tuL7HhvTJyhgq0n4nHjyklYTxuN3/5BD1fq+lHz9CAMVEZhxR5KUOKvYq/FHGgYeYI/fDe+oID4p/8I1RVeuBQfjwCnWfi7P3wOLaO9uEC/Q7YtwQRlK1wpo0CrLgmWOnpY5hKE63cfIv7sJqiP1YTb1WoM9pdg34ZlmOWRTMl8Idy++ADfjDBFUDTR4+x+fDdhBNZFPBVf4t++vICD0j7k3SZajVPF5QqJH/w1kK+S+N2YtGAODj/vwCBRNXKHAZQWrEUI4Rh9fAuWz1wI9/haSpYKsd9sDmycj+Hq7Zs472ePeabWiMzrRnNBDOyWjoPnozZRnGpvyoWLxe+hvDOREsNKHJs1ER6nnqC8JA0bFozCzAVrEJ1bidvBe6G8aAtOJSbiWuwJrDaeD+tL6eiSb6bNMze6u1CcnwAbta+guWwjYtLLUJp5AeaTJkFvYzDRPR4HHBZg0nIbPKwnWnYlw+nfPseYqdsRHH8TKdmVqKdEtonb6mxHRmoE9EZ9CJ21/nhQ04xUb0tMfP9bOByIxq34y7BfPhmjzVyRx4l850v4rZmMmUt2CZ5F7HfG1HnzEPasGZ0Ky2B+XGGpnCS2E1FG0/HFv03GzqBriI+LwDKNkdBwOYMmSiJjXTdh5Lxw5Ndk46jjWHyiaYbQ2/loHmjExXUGGD/HDifi4hFzehPmT10Ar5gy9AwMIPXsFmgqa2EP6UjcRV+s+tP7+GKyFm5XKxaWSJ4He5EWuhKjP38f4yyO4dHLEhSUl6OKp43RNUDJQUHmFaxU+hQLTHbhalEd6jNDYW6sBEufSCQmPUTMATtMmqKLgOxGlD84D8NZn2H8hkA8y29Gc20iHBdMJ74cw3Wil/eWZZhhtAPJDf2opSRPz3AhNp1JwO2Ei3C1NcEihwi85I305XLbRYlLRzY8TGfBzNYLMYn38eCyDxZPnQGnMy8wONiBsO26+NkIdWyNiEHC4yJU1yRhp+4YzF91CFeoz2MuFpi6zBhxxX3oErPYuG2e9ThAY9+IWStX49jlO0i4fhqrdYywJuAh0aUHl/fMw69GzoFD+BXEx4fDQv07aG6LFXYmN96ZktspsD0cQ/ei4Kw7A4sdz6CkvgTua+dg+r77xHOgITcSSu/9GuM33RDJesPzEIz9zhm3CvLgsXIWfv6xDtwib5Ed8Yeu0p9gsP0+6nkDYYGjxCPW1QenjTBz2lxsC72BG3EhsJgzDcZuCZR4Ao+9zTHqn/8IK/cLJK/X4Gw8Hd8YbEFGyyA6xHKoLvDmvzVlmfDfMI5kyBSn7r1ER0MadGdMwB81nREcdxOxJ22h/O0E7I4qFbiXxB3BvNGzsSbwMuJvnMdao2nQs4xCMReXZPg1kx7V175EhKsaPlFZiAMxSaiszcQ2CyNo2h7E5cQkJF4+gCVTJsM+MAe9A92IclXH/xupBreTV3D9STbKWrtEojy8sHQbbYP9eLR/LSYpGVK7JMdR3tCdNQMbDz5HS1cdbgVshOaHI2Fz5B4e37gKx4Vf4GtLNyQ+rUYD6zcXEwZID5MOQl1bBW6p0lzRu356+NmvxsAllRe+duKSjwlGW19FTX4oZuhYwT+lFC8idmHqtG+g7ZWAopo2JAYY4ldfq8A8hPh9IwYO88Zg+trTKKH2W1J9MX6pAy6UdaDkqium//2/QmdjCG6wHbKfjw/nmuF+9QDJnpynRDficU3KcSxVmQ3rgxeEDO00VsdShyDkdA+gvfQ6HM0nwWhPKG4/SMKVoG1QGTcXu1JqubRDfk0bs1Y54UzcDVyJOQRbSnxPPSpGdvReqL33IUxcQpFwIx57rDTw6SIbpNSTpVHsv2cQTTmXsHD2RBjvCaf+Y7HXSAO/+sVkeD1sREvNTWxe8hXmWXkjhsYRuMsYahqrEVUA9PekwPHffokRU+1x5lo8og6a4zd/+j35WXucJD5dClyLqePnw/deDfr7yuDlaAYVM3dE33mAu3HHYKgyHmb7n4jCT5yfKUbanKMRteOCziR8/uvp2HMiDvHXz2Cx+kjM2xWBKsJVvvy2qbsXTVXpOLhOH38apY/A5GxUV9yFo5Yapq7eR349HsF7l0NlogWislvR3i9fzi0VlqozI/9/7L0HWFVZti5a9717wu2+5/Q53V2dq6srmwNgAATEAAgYyDmIgghIkiyCKCKoCJhzQEwkERURRVSCKBkkIyA555z+N+bae8MGsaq6T9V99353T7/xydprrbnmHHOMf4Q151zQW/JbyJvvwb2nT3DdfzuWSWzC1beDGBvPh//Cr3Eo+j3GBstxwHI71JzPkD2JR9BuTfzin/4NW/YlgKXX7u3fgN8sVoHTnTiSh5vYvmYRlHweEjYA9S9YYskfaYQxGUFbsWPtTuSOABWPT2Ktig2OxZLfcD0EknN+j//2G008pJsGi69DVuxrfGMXiJjEBIT66GCJnBFuFnWjOu0ctih9jnUO15BX00E84Mk20+mm6nwcs1uEr5QtcSe9CgPN6dgsJY7PNu0le/0U0ZcsID1fGkfiaSzGunDbfxdWau3FzaQUJD+Pgu2mpYRbj9HUW4/4M4744itFeIa/QEXn0OQG4N0kq61lYbBRWI1tNB6PyHe6fGAndpj4Iq1jFGmXNCAvqw6/cOYPncPW9TKwOJlOeDeBZG8dfPdvX8M+OJbG9Ba2qX6F38wn38n/Fh49uQsH9RXYsOsGmAvy5OgcfPLXL7El+DLJ42Pss1CEvEUw3vaS1ra/ga2+HtTczuER+UOJkXuhJLEG+2Pq0duXid0rfgGxjV4II1tYXPMe8cf3Y45cKGon3uP4dmVYTfNRdiKyZAQjZFeCLRZjja4nbj5JQPhpRyjJqOFEahd7vYIb1nPw57lzcSSM5PFJKAxXLYX2wVjUc/I4/eWHiEQkIhGJSEQi+nnpJ08ssaVhvT058JSSht31En4tQPOLw5BZ4oHE7j7kXN2HYwGR5KgCnYVZ5OTuwuJV0ghIbUX1i9PYtMQW8e28+9iU99qaBnSM9uKxw2Zs2eKFLPY6nEp5hAMWaOrhVuUwN1OFe/7gCHoHa3DSRAxrA+O4KdKsZIfa4av5pkhobMTlnfIUgB/BOwo4WBmtj4OuhArcw0vQXBqOTX9ZjB3x3KR1tL+9CtXPv8WeODZXBOh7HwPdufNwOn2Ezl2E+cljyKaHjPcVIDXuLNYvlIbx8TcYHG9CiLcp1EIyycV9h2OSS7A98AW3PxCbDB7uIom55IBV91GAPqsDxAtWK5JPYtM3C+Fx4SFiYmMQGfcMyc8i4aCmBC3vu6inAWzMuQmjxYo4W8RVzpUnRywhuzEMDYM50Ju7DFq+UdxsF1Y6e9vRNEBBU0ksXEzkcTyjlwIhllgqx0GHeVAOSMUQuZHn1y3DwWv55MCN4rbdOpjaXuTaH+Guhb+J78XrXjapncpEN963d01rP28pXCvOmUhhx94obpbYbQ8zLFx/BMX820aak7FddwmMzhVgYCwPPksWwiG0lEtycTNX+NPZuaVw42XYR0GM5+Vc7nzqQSNsWWODF2z6G5W6hANYtkkZ5yuG0fAiCKrianjMIgiujOKytxzknGLBQj623IfV+8OJpTkIuF9LozWAmG3roWZ4FEX8tudf2Yo5BjvxsqUXT4N8IakRzi0TfH1dEUstjoEtiOgtuIi1Kw0RnMV6zyvJe1ShanUchQ0lOGAzHzonM+iprIzhkb8+vlq5Gc9m7LHEJepG+/HkkhaWr5DEivlf4H9+8gmkTbwQ/6YZHVybGhCkIQbbwwnUWlDwegxH3M+CrUAaqChA/I19kFm1ELbk5BO3cGC7OFS4pXATeHFSFZKmfrylV1wpg5fSEuy/X4ziaC+snbsS/il8RlNpbG5DM8mn4I1w5wjxqzwOdvtP4EUrXTDSiLSXt7FN8ksY7o2kcHQEYR4WWKJxCpVcDaNIueQIZZkdyObrIFAD753SUDucTtdP8PcoYUtCBpHgtBpi8ha4W82/lHS9oa0H/YNtuLVXD2JqV0CxNFdyb3rhayl35PTUwF9tCQw8bnPjwkoP6fL6BTo4l/wOcSddIK98iDQTKE3cgblSa7FV/gzHg9enN0DG5zLhXiMCthlC1vImvw4KsgN0oLLeBlkUSAmSAJ1DExhofw0r6bmwP/eamy3Gyvunflg5zwIxTT3IPrkTaqu2I4GPa83JxyCtugZHc4mvE/yZKn2D3Ni9uqFMMnQUZYw37a+gKaMO8wsZ3CwgCrsRpCUGY5dbaO1vxjGLTVjvnMKdYaU/7xKMpNfieF7fJCYyPWJtKn1kiqUG9nhFjxyqjoFdsAfi2HiNVeB14k0YyK3CescYdFI/7+43wNLNlzg5xsQYb9kMq0sosbTzyit01ybCaO0W2EXwlvWwUnZpJ5Q3WSGJntNXdBM7FsjjHLesqRfn7VdA+tQTDg8ES8o6h0kiul7BRlkblsGF6EE77u39Dl9Im8L6IsOGCgQZysDzaRNGyu5gg6kDLr0dxEjdA2hpy8Atk83hHEH8MTMsWB+MPL5Nq3x0BF8vseD62Jd7HvImHrhX14+q+wehs1AFYTxhRE9xJDapku6wjC7JJsezgVEMjTbhop4CtJ0iqE380hQDtaVbcepVA6rfhOHYLj+U0s/jtaV4Fn0cqvJfQ+9yKQaaH8Fovh7OvG7nsJUtYG1sqEfz4ADyQ92gKaaJKP7qxs7cq1BQWQF3sn+YEOx5xvZjGkKC1wZIWAeglG/I2tJPQuybNQhMqULSeSuskTVEMstcsjJYDG/1DVB3foK2sbdwo4B7TeBzHr4MZGDX4s+hdziJ15eJIuyW+hZOF3LR0fgKnsftcYNbbl2DrJdRsFKRI0y4RtIGJF22hpTzXbLXvYg2kofG1hMo4/M4+4IRvjWywZOGUW5pKY93QzQaI0i/4oP56w6AeQG5YWr4St0Oz5i8UZkgJAjZsITs0gM0MrzlZIGfWMq5DvWNK+D6nKd1412ZsDf+BlpnCqkvZQiRXoZTT+tQcHcPdAxIp/iGrb8uFlrin0J9/zPq4wBu79GBhMY1ngxTeRO6B19JOiGdeNmSfJhLLKX2DSH7tA3ZUxdkd7Tg5FZx7ArL52MyEHtEHn+bo4OH1O7+wsuQEzeAPycnVHreQGuVKiyvFmF4uBjOOxfC7DoPiboES7EGeDqddGkNxKxO4T072fQCqivVYXM9j9MDoBb+mxZhu3csmjurEXLaAkEFrAWtyHsdD5+tSpiz/hDHx96Ma1gstgMxdaMYIf0W6OTQxACeHDKGnooTcljGmcrgYA9q69vQUpuErRJzsOdmER9DmH3YA4lF9kgk3y7joDG+FTdBDN9ePvPXxgpxfTzij1XqWQtskDVBRj+QGLIS365yRwpTOSq9NQ+xbeVCHHvRjY7i67A8fgivGNgMFCE1/iJUxaSheyQV7d25sNdcBIMIweL1fiSeOYhlG8PRMpANg3nLZ/goHWgbHEL+A1+sW7oGUQyoudKGK/aakNG4jDryjyJdpCHhdha1/AHLurEZ83SckNo08l//Iq+IRCQiEYlIRCL6u+gnTyyxvTL6iqIhPlcS6nb7cOhwAA4EHMGBPVsh8fvNuF7cj8H+CjyIPAs/bwus+VIWqqor8RcxJZxIbUAKObES2qGonBjn9hVgTmoP1clW6D+03QgXu7N4R04Ec8jK77phiZ4BblQMTSWWyEntbE2Gu/ginEioR98Ym05NTn3WDShK2uFFeR6cNbZDPyCVS5J0D7IdXxoRorME5t63UZx9F5YL5XA8h81doHC9PBb7JGRx6y05cnTcUnEXpksW4tSLDoxN9OF5fASOBeyF5tovsXazKr77izh2XsjE4NhUYmmYwtcTshIIiinnpqsP0L8YL3nMo8C/qnfsexNLVa/OQeHT30NaRRc6urpQkf4Wn3zyz1B2fcA5/WMUlOZH++EPX6yG9cGj8DvkD7+jAXA0VobUUmdkjA8hI8QNKz/9BHM1HeEffBoPst9xzm5rccwPJpb8rjHntw9XreRhYHmce/vfmB8Lk6Wf44tvpOHkF4zz4SlooN972YwGQfsH2d5TdTiuvwLb3G+hbagDIXa6UHJ7zgU23UPEiLFmHLc2wUqzq6gixzxIajnOUTDRNzpjQ2kao6H+fHjIz4fLmVfcrJKXFPjuNjqIInKi2bjUPA2AlNYmnCsZQO4lC/z5Sw24BB7BQeJHwBE/7NikhG+kL3CJgz5+vSyIacjwg7w68SC1Y3piqSERu1bI42RiIwWF/Yg2Wwd3z1uoIdljfntBmCUWmFLw3NTDSyxphnNO8YsL67B4awAXeBXfscNCqZXY7nUEhwP8cTAwCO5mi/EfVm5IeHUfHioyCM7sIyVkHB5D4UM/mEluRvzMxBIRS5j2cc8ew7vnd+Cqqwe1NYvxP36tiStsfReFLP6bl2DngbtoZDI2UIPEB+dxxN8O67+RhaKqHL5atAJu92spdi3HXpOlULqWQ/e14ZrqCqxYtxXeh4/Cl5MfP+iv/A20T6WhvT0fZx1W4H/8diH0nH0RdDUSya0jpG9DhAuC9g1xm4fnP72P44EHYKiyECtUNLDii9/A1O8ecW8Q19z3YJ35IwqVKHQfasUNjy34bKEJvI6xZwbg6NF90JRSxHKdGI6PgtlAbMlmQ8lt2Gz8Ep/8dR0cSMaPR79AGUVIE8MtCD26Het9E0mmJjBEbcq5cwhzZT2RV5cJQzkz7L5VRLxl+wCNY2SkGHvlv4HLpdeoSLkIK82NuFPfhVT/nTh53g97dTdTANmGUBVNHL3OEpj12G/sDB2fVxxWMDl4cswEakqWyCAhnkwskQAOVsRCjgK+468a0c+WQpGQ9LY8x06xbxD44j3Sg3dit44n8qndTF4bUk5AXmM9/LOpZkFiiXS+j8Yu6ZICydBB5LFhbU+GpowrDj6s5uSeYdUpQ5Ip95uobszHLpW/QMLcE8dI5w8EHMUhzx1YrDQXFoR9rMW8enl7keTdNcBiHWs8rR0hSR9ExosHCDnmD0OlbyCzQRVLv14ENc/76KQWRoVYQH7fYy7JJLwR8VRiSQY2Ya9QmXwGa1bNhZqLPwIP+8P36DHst12P32luQVjNBHpzr8JsnizhKcuMNOOktQRWHruP7hFesopXL1sW2oW7HpbY5X4VebVFuOx1CMd9XLBn9xkUvUuGrpInnhDgDZXe5CWWCvrQVxYJNXUpOL5soboH8fCcFaTdYrilNwOE+xWPT2AejckDOi2cWCqL2Q/HtSZI7mJpJNKAorvQ0lwJ60TGMz72MCVvz4K+vBwkdRxId4/iwCHS48OOkP2DLPZFlpFc9eLV04s4FuQGlfmyWK+8HvMXzof5jXdoSDsEsbU+SGzsRx+XcOEtESNLhaxLu+GwYSdeU3DOnt+SG4aNGtJwTm6eSiwNjJE8v8cJFTG4H32CFsJXtvR6pCUZhqtMcOZJFq55u0DK8AaXPO4lfBglVL9/QA3qW5yQ2/4Oh5YthVNEKbf0q2ekBKfkyAbdLeX21BkeyIe7/Fy4nOXh6duMBJwICYKZ6jysUlLB8nkLsc6Kt/RWOLEUZSgPz/3RqCc5ZSzKvbodc7fuwuN6GkOhxNLQaB+Szu7BXHkvsF3xEvavhbzPZe7DAr2DvD36nl2QxwIjPxR0Cz69L1gKdxV2Zqq4Vsx292J6lAkny3nQPJVPklmGkFUrcOFpEaL3aUJLy4NbJtY/RgwaroSnnj427o0jPOhDGNu82y+JWj2B4bFBvLnhizlSTkidJbHkqOGONxWpsBCbj5PPW9BPNojtC/f+6WnMF9+B+zQ0/fkXIb/VAxFFXSRtVDoyYbBaHZaX89HbnQ377fNhdKGAxpjsByfXjBek0+R/PDothyXmx1DCMjtNz7BR0h2BibUc78cmahGkJQ7zPbc5fHxflIJTJ4NhQ79Jr1OE3LLFENt8hEsstSSfx8IlZrhd3oN+wexbZkuHq+FntgMKDve5Opjv1DnI29eoJ/82li22wdWCdm65Llv62FF9H6aL5+Jcbgte+RpBbaM70rm3XmNIP24NRzUn7oUZ06uX53ZCnewDw7yEC3JYcSIabH+8nqFRsvn1uGgnAds7bzEyPoiUJ9EIOuID7XVfQ37TRsz761JsP/kKTe3ZOGgmDf+UdoyOs6RtDxLP+GGZchhZrgHCx5k+SiW1ZBzJ57yxcF0Q3lIX+6k/gyTlmTcdsUlyC152Ave9ZLHj3FO0suQ+tTYrQgsL9ZyQ3Eh9FyWWRCQiEYlIRCL6X0o/S2KpvygaYnOXQ8nMHs5urnBwcsbuPT44cvY+KsjpTL1ggnUrl8PcdR9OvGjCYNMdaBivQsCzeiRfscYy/TBUjY/xEkvkbLINhwWJJSebU9xX4VhwVhrlgiV6hrj5biqxxJICnS0v4CK2CKcSGniJJXLoG7NvQVnKHi/Kc+GkYQn9w2n8xNIYOTB1CNHZBKdjCSjLj8QOChKCM3nLwxrKYrBXfBXC8oY4R7qlPBomSxbjXMYA2jLOQWL9Smza6YbD59mymgZyyAxgEJw6a2LpaGQJ93WZAXInozxXY77HuR9MLJWypXASaxDHf0k61pINC7VFUHA9gxpqEEtKsMTSp3+VhLGTO5xdnGHv5AI3H19ciExBNQUoLGlU9OQ89nl7YvuWxZjzrSwuZbeitTIO7qZrcCqrj7umv7sS/k7fk1jaEcLxnrqArvJXOOezD06Oulj8yRxsPZCCxgm2Zwq//TMTS4PtCHHQg/Kel0KJpQaEWDlgnfV9NI6/ReDKZTid2EiB649LLDkY7Oe+CsdkoTrhEKS0NuN86QDyLpvjj39Vxo497nByJn44u8LjQCCuRxeicXhk0ulne3R05p+HkqEeTrxqo3r4iSWqsKfiATYuNcGFLDbjoI9LLLm6h6GazjE5yAvdgQWm1nje/H2JJXssWiYGHVt3uLm60Lg4w9UnAEee5qM0Lxq718ngOPGe7a3CEktFcYdgTg7zzMRSO7ckjH4jh5x9wpslJzm17cqG8YYvsfZMBh3UIWDLUuz0vcfNBCyIdobq8rkw3u3J2+er4wV2mC+FbeQsiSWVFZCQ1oKdmwd2E78cnN2x1z8Id3NqOR5hsBbhl/2xx9UO6yX+gM/MDqOgbZy3MSzjI7Wn4911aKyTgILpbvicvI4W4tI1s1Ww8LhN480SSx5Ys+0BN/OHJZZu7tmEP83RhK2nB5ycnGiM3OHldwrRTyvRKjRGDHvYy/GBpjc4HugDdztjzJ33Z6z1j0PrQA9uB23HWp8EdBJHWGIp69ZBzJXbi/y6DBjIWcDpdjHxlp9YGi6E91oF+NwoxmBbGra5aGH3gwScsYxE2ptkHD5mAtdLl7Hd8CCus01VUA0fYydoeaVwy9nGqKbHRykI22CFzJmJpfJYyIpb4+RkYmkCPYRDu5Yr40JuAwVOlnDQckcORT9MXutehmC1hgIO5/yYxJIz9seyr8KxxFI9ThisxHaPW3jfmA+7DX/EIj0beHq4Ec46YbeHNw6cC8ezmi4an6nASjixlNRCuF4WDZVNyyFn5gTfwIfoGOskXbTAOsdIfmLJHKu94tBOvf7+xNI5rF35NRQtXbHH3ZWTcWevg/C7k4RS4nlTxuUfkViiftPZ8gc2UPGwQVh8NIzOZuNdih927LPEiStukDwQikpSvMHiG9+TWNoJKZcoNBLms8RS2aMQzBO3xMNZEksO8kZ43s5L7LS+jYKmxkrsYlMF6ReuTUzJWWJpjRyWqm6D0x6mG05wcNuLA0dDkdHYj/IXIdBZ+Rnptyd8bmehvacEex0XwuhKBRrS/CCueABJk4klkhMKxAeJn1mXnWCnuIP7Khx7fnN2KFTVV8E1hRo6LbFUjeANYvAIFCSWJjDSmgJTGVOcS8jCVW83SBnfJokQJJZ6cH//DhgbBqG4rxQHxZfA8XYRt4F3z3ARjsuK42hEEben2nB/HtxWz4fH1Rz01qXCRIcwwNAe+w5FomGwF9f32EJy65VZE0vu3hHcDBHGouzL2zBvqy0Sfiix5LMO6w9cmUwsMTlPvLoWi9xO4V3vh4klW1NlXH7Ltn6m65vfYLfFPGifLiDJ5CWWLj4tRJS3BjQ1PVBIosVLLFXBU98Qqp4P+YmlbfTMp2CLplhiKf36fsyRdkYaXT97YikF5kuFEkujY3j/9CyXWIoVJJZMXHGLfRWO2oX2N9BfrY6dVwr+gcSSKw4nsK/CEa6Mv0egpgQsfWLQ1lGFvZYy+IZ8lL3el1HQ2k82ZT8WKR9CMV37/YklKyg6Ei7SdYKXcmwjcpZYklhij2tv24hPLLE0jvbqOFiIb8Ktynak+Rphi4or0riZb6N4FbITdpsdkckMLfX0xVlLqK0z4yWWLq7GilN30Um6zRJLPX3FOKa8BHZR79CRew3SSiugvMMVAWee053N2KNrDO2A51xiyXerFPxetGJEKLEksSGUe9nD7Nk0H+U7OVzPakDy1UNYpHAchdTFPi6xNISMGz7QW2OPTMLYWE9ZmJ+OR/MgL7GUcUcTi/SdkSJKLIlIRCISkYhE9L+cfvqlcCygqkuEscRKBCby132wUpcO1z2PUNlVDh8tI+h7JfNPUEBxxxkLP5ND0OsWvI30wbdLduM5OTGsaYPjY2hv76bgtfdHJZa4pXADVTiuvwSqp5LIDeHV8/aOC75eZIYnDfU4u10eW3ac5Kals3NjLU9gtEIfeyPfob7kJswpEPr+xJIYrhR2InW/OrS2+k5OtR+oCsOG+X+F6emcvyuxxJzi3lHBPhMC4iWWJjfvLh3HIDmSzNdrzDoF+T/8CWZBb7k2vXsajA0SmyeX2bBSmRQLp0PJqBsdRFNbN+d08Uo1AlbNhZVPHGqqn8NMQxwOLMKiMtj6BnabvuYSS8MzEkuXLGRhaHWGC2K6ujvQwh7MLymHrSG3wA2v6CGTm5ELJZbM3G5SMDOM686mWKxyglt+xMpoeyqsDGRgdKYEA+M5OLzi+xJLuXCVmQePizlcYmv2xNImnC8bQFn4AcyT9EYu9xReyU44B6/IHHRO7udBRDdOtKTCQNkWruHlXD2sWyzYq3x8AAvV9uBx9SCFCb2I3vrjEktJZ1dj0fZATiYaktwgoaWNcMY0fnmfdAKnwxNQXVcAr53zYXyxgAueWMrgachWfDdzKRwFDSMdRdhn6w6/qLdckoW1k8n16Eg9TlmIw+gGC91q4Ke6GDYBT7mz5623QWlbNHctK43PDkPqz0ux+0Edxa5l8DBcBOVbbCncGO7uXg1J92tcQopX+vH0gDvuvqxEK+l+U8/UYHdlHoeM2hLsTe0i5rGECO+reDnXjaC43QHZjHmstKXARPrXUN93l2RvemJpfKQTdw/aYInKKbBQnldG8SjyJALiy7ngZ3KMKEBqaWvnNokWlIIwPXxjaIzHVV24d8Liw8SSzB5kd1Vhv6oYTClYY4EWF6CW3YLyQjOEUOCI8SZccHGH8SZNmF9LQH17Ey5SoP63r76Bwv5DSGOR/Pi7H5dYIswbaE3F9pUL4XItl+MHk9G65GOQneeE++29eBNsAXvNH5dYSjy/hmToMEpYJR2zJZZWYJvbbdS3lcPVYgG0rgkWAlLpysG1E75IqBwS2qtKOLFkixSKNt9etoa2qgXe8G+baE/C1lV/gpLrQwrEf0xiaRWsrmWgKT8UG7Tl4J/Jk2JWugrCcer8JRT2T6Ap45JQYokw0XIppE4kcPIr/HW1TpKbofd3oaq6i3BGAftfN2K48iE0HdZjwTd/gfP1ZHRQH/qLCGMFiaXSO9i0RRIur1mqevinTSwNsc3hy+CpIgWrYy/pd34hmfD3CkdiWQ1iAhywauMFTjZY6SZeKH/+HUyuV6C3+DrEvtHD2dwuThaGSD67urrQQcHuj0oscV91G0Sc23pIO4aggi//XdkXsGzuegQmv8OTU5ZYs8Ycr5lgsDJcBl8dHWg7v0TbRD72L/mhxNIC7L2Vhbexh2Agr44EgZr358BB6TOsMg/7YCnc35NYSjzlhm/X+HAJkewrG/GVrgteEcgwuzpGcnxWQwzqgXFoJf0RXgr3g4klabITT2uRQ36DrpElkpiCUxlsegTDlX+GGrcU7u9LLDmouyKrrQFBBmyWVzE3LqwknNiAL+exvRl/ILHUlYldZnNgeo23oHhmYunhCWks3nmC5ys0J86aWLLyi0FxVgR2rJBCGANKrjQgcOt3mK/CWwrX/OIM5i42R3TtCEYIJ7mlcCypONGBG66boKC2F8XUeMbjwdEhtPb0o7U6AQZLF8LnbgU3Zkweyx75QmrRXjwnDEsjW/qjEkvU2MTjUpincABZfIeitzYO5ou0cKW4Fa8O60NLfw+3NJSVodoIbFn8GQyCXqP5exJLFYR/LeTjTfNRyNbv2h+D1EdBUJBQwQPezgRU2hHmaoo1GrfJuxjBXbfvSSyNEmKzj6yQbH3si48iEpGIRCQiEYnop6OfYfNuth/MANIv20N+7TacepKNzOwnOKK+HvoeD9BGDkW0lylWKtvhdlo2MtJi4GryZ/yPTxZh940KdHdlYLeOLHQOhiE9OwvPEy7BbctWXC9uwGPr9bDZFoQy8o6Y41dy2xZfb1bHtfIhjAv2E2GO3Mgw8mIPYKHcOhyLzUb261jYr5qLX/z7JtxrIZc27SDUJRfB5lQ8MnPe4KKLOtZreSGlcxytWReg/5kYDrN1ClTqSyLh8t0SXMlh+0aQQ0rBjPZXX+F0Ri/KYzyhILURAXfTkZ2dhiA3A/z6Xz/BJq9oCoxbcdRdB4pHXtN95QgUmwO/W+TUk1fHQvE7ThL4q+NJVPePo6W6FEUl1Wgm3nVOBlv8GUuJAVD+Wgy3iscxNEKB4iD7nG8fnh0ywq++WotDaQ0YGKrFNeqDvI4PYrOzkfbsEuxlFOB08x2GegrhamYLu1MxSM7MQkbiBRisNqU2V6N/uBBe2vMhZ3geqXRf9Hkr/PH3f4K8byq1uQ6nJOfC+0I2OaMDuO20BqpqDogvacDDk57QMjuNR1lZeJ2ejABXRah7R6F+hH21h99+biZYLY5umQ+9XZe4pEt99nVoL1qObQdjSCZycGWfGZZrGCKxYQyDvWnYP38ugh83zJJYGsPQYAn2b/ga+i6XkdvYjWee6rBS24N88vCZLFTF7cMi5TUILqRgpLcEvmaSUDE5iUTqV1L0EZiuXYvgZ40UuPPlhCPq2fgQnp0kWdXcjosJ6UijPmU9vQO9jdKwvpSMNhr0UQpNwnUkYedwBVV0zOQg55Ix/qZthsSmHjz234uFG25wSZL065sxV8kCUW/KqP4a3LDajBU6XriXkY2sxKvQl9OFy7U8DFAfU67aQV5OD2cSc5CZEgbLP/0Kv1+ggKfErCFBYokC+QGmMwcNsXKBMULi0pCa+Rov32Ti6cMr0FA/gsc1AxRI1CNEdyHUdwTidXUbEqlPkrKmuPCc5D/jKXxt/4p/++RzGB7JJumrwaFtS7HY8xrKazvRVPUAFspyMPePxGsmB5e2QV7LAgm1fah6eg671S24GRJZ2Zm4E2wNPR1zbk+VQSaP1MZeApHqdD9sFJeD+6WXpAtvcOOQFb74xSf4ZucFtIx044rjbqzQj+ESSwMkJ63vE2G3RQI6TjeRRs+Mu+QKXQUNXM/rp/4K3jRTcD3ej5QgR1iZ7Ud0KrUhJxXH7TbC1PkEKnsHcSNAHys94rjgfnhsCBmhXvjLImskD4yj9L41FFbIwPNmMrJzXiBwuwKULU4it4PJJuEH6e/CTz6BRsgLLhn0NswNn33y36B76gWFL6zCUnho2kDF5QVXP5u5FndQA4qyW/Gmh/SYn1hiSwHZl82endkCuVXqCHpEY531AB4aMtDyvEd9nkDqQQNYKjtwARmT19qkI1i2QRq+WWze5PTEUuoNNZKh7YjIqkB/00uoiu3CnuhyLgidIL0MVJsPXZuLaJigPsYexPrlW7D3bhr1MRnHrE2haHQOBQMUVAklbhia5USo4auN2/CsbQKNKScIA1fD9eoLGq8MXPO3xe///ROsNDmKGgrSIgINscwl9qOJpTDbJTA+mYie0T489d2K5eutcPklyVp6DGw36sBkfwJax0nn085Aj/D0aCYL+9pw0VESX9oEIrO0Aa2DbINjQd2jxIV2XFSVwr//02JcL6Xrx5twnAL9Tz5Zh5sFvOVHvQVXIKttiTO5vRgkudXavBSa556jvr0D906ZYbHtbS6xxL6EVXr/CD77zgT3SOj6sk9iuZYjomr7URq5BzuXaSCxjRdkt+bfhvKGBTDnlg8KsGcQPRQAVz0LwmbZTfAIfUaYRXyy04KabiByeoaQH7Efq1ZoIpDGm+F/8N5F+M9PfgNF+0TC+VactduAdTaH8Jh0Pz3rIQJ0dHH4YR7eXHLEThljJNPQs+c3Z1zCGqUlsHvBtGMK+7pGJtCWf4fs6DLsOp3AjW/wtnX4l0/mcUuKOusewE7pS2i4XEUy6dC9kzZQWmOEawUjGO1/BVeyU1bX33J86xl+i6Ni38Lv5ltCM5K4/hzYS/wVThczUJcXCROZlbA+Sc+gesJD3PGn//wECza5opiGIemCGRbtYpt39+KO+jI4uN7klgQzHMw8q4/PCA8e1Y1gRCixxL5Clnp1H+YuMURofhXqqx5hh6IMVrtc4DAm5qo51ooZ42Z2O3q5T8vzeU511qSfh4W2HM7ls+9f0pg3vYK10WdQDc4j7pTgyOJv4R9Ti9G+t3A3NYHe/tscNl3eb4rf/cd86gd74dKFywf0IeUZz+vv2CDSLu/BnxfvQjIxpOX5ASwge/mybwiZwdtgud6a27y7KMYfsqq7cTWVdDguDGvEvsKnX3rhNfW3N/sUyZAdQvPaucQo2l5hi4QiTM/loL+3EG7m87He9TZKGts4HnB94ieWnl3agDnKNojNr8RAXSLWL7KDb1w1p9PjE9U4pPwdTPdE4H3tazgricNgfxT1KRvxV47ii9/9v/iTmAZedACdmaGQmKuEA/czUN7ZP/kl1p7xcdTnnaFxlIVtyGPicRae3PSD5m5HhFf24OVxRcisNsTZZ9Sv9EjuYw1GASSnhGrP3TZDYbUdf68usktHTLFjnRXe8BNLz46bQFFSF+nU2JRTEvjlH7+C+vkYkpVMhHioYa33dbI+E6i474MNkhtwIIKwKDsdJzxN8VuyARvcbqKyLgfe+ovg/awFoxOjGCablhDijblr6N7BInhut5vmoxiSj+IfU42egbc4ZPANFLYexWPix7Pb+6Euqwy/hGbSnT7ctBeDYfADNNOYMjl/HaaML7fswsumEfR21yGrohiVnQNTX6wVkYhEJCIRiUhEPxv99Iklos5BFnT2IvGaG9YqKkFRSREWQdGo6htH/9gENwPD13kr1tE5Ba1t8L4bhWO7bbH/Vg45OhPobUzFYef1UFDaQKQMn6hcdA8P49UpT5w+HoPqoXFyXMdR9eIczH0PIaFukAJxoWnPg8PkuFBAGnEUaxTY881w+PBxbN11As/r2Zao46h5cw2GWvR8JSUYOR5AdhsLbMbQUBSHADMHhBf3kTM6jqb3ybi40x7x5YMYoOPWmpc4tMMc0TndGBnvQoLvbmymZygo6cDF7x6uUBC8+2gM6rvaEBV6GJ5RJXRfHSIdrHDreTW30THbjybpsiO2XoxDCwVAOaH+OH34JioGxyD4sg7nZI+MoDonEt47HPDs/ejk0qMucnKHOt7Cz04Z2v6ReM8Sbb0VOOtjjHV8nu2/m0vBDfGS+NZY8AhGempQ2EDnFLZgz4UUNNA5NhusLj8WbjoKWE980D1xE9euBmLPnQIapxbcc7bC9UdslhXx5W0orA0VoegWjfL6clwNMMd6Vh/dt0X/ArJ6hqd/gn5ghMaoGREHbRBwNh71wzRmxPeG/OuwNVbg7tMwOYyUJgpCqB0dXW8RZmOF6KxWCoIEgfYU9YyOoeCxGzZuVKRgKQ2vbx/Bab9QlA/wZKHuzU3Y+Hgi8l0/F6x1N6bh8O511K8N1E5lXEyqpIB4QihxxyeSlf6xIaTftcVmVRpH6pOiojZ8b76msRmn8aB+jfXg+WFnnL3wBHXUDyYHpY+DYBYQgqy2XryJCIP1viQKaMfRXZ8G9y0K0NzuhPRWChxHKhFqbkgySLxSNMGBywVopwb2ko4Mj5H8nPWCCunBBg01BPj7w8thP15TRM77UphQG0eH8TY+GJs38mSW0XrfUGQ2M10bRg+NUXlKAPTUFaF9+Dk55LU472fD6Z/CFl043I7Gmb32cD6bjE66tvDpWaxVUIHL8adcsqe16D5sldl4UjBs5I17pZ00XhPoG+xE2rmDMFAkvrDn6m7HjexOartwgo4t1RvCq+vu0FBUpDo2YldAKCIDvWHodQ3v+jqRcOkyHI+kcTzlPjFPdbdWxMDNgqfnyuq6iMrtIN7OSCoOUIjY9x7Ruy2hStcxLNliexApdWPE207E3zkKx2sZXJ/6RwZRlBgGU9szyOoaI30eReGTYGyicWX3We4/i9LeMQzQdd3UjtaKW7A1sMDF580YoMCsKfcObHfa4mpGG8nkOEYGa3DF/yy8r+RT/eMYIr1Nv3MInu4hKOwlPRZ8iZJr5wjV24uU2558zFOA25l7nLyMjA8j9/ZRnPC5iBK+vDbmRsF+nytulvVwm/AK6ukapv43vsIeGkdNC3fkVZbh4O5zFOjW0RiPE99bEEnj6n/2Efflo1GqOycsEIYczilBZ+sN5PURL4RmKzFi95a+9MP2AyF40zhCbRrAq/O+0FnPxmsLLJ3v4OZFL+zyOIeSriEkxxyD/ZV0ktUZMykpYO4Z7saTc/Y4GpuBNsKe4dE2PPC0wUau3xqwO/AS9YRRA+MjqH/Lw9OI0n7q5xiq39wmDFKBhVc4KobHpr4syGSCrn8T5gID57PIYXjM2hjkDm23y8jrHuX0rqfyCVwDTuFeCeNbJ+5d3EN2RBfn4t8iJeEc7M6/QDPhJvsyaHV6FEx3BiG1ne4ruw+HgIt42dyP6uRQnNx9CFmdvLFoe/cC3vt2ISSrheoUxh62F9AEihOPk94R9hF/NZ0C8Zp0bmhiHKODTbh90oWzMQobNmPblQiSF2fs8n+IOrKrw321uHVsE4dBChsUYX3iPt6TLpfFn8Nx1yDk9fCe31L6GO7e9jib3z7j+SzROI7qV7ewUZWNkxb27w+G5a4AhL2po7B6At1Vz+BquZnOKWGzwXY8KhvgZkd1Ep5e2rEDJxOruDq6h6oQ4bATt5KqOFke6C/HOUcznI0tIt0dQ154MEw4WVCFiVUobl/3g41jILKId7mPT8CGcKNjrA9Jfrtx7upzNPBxsDjuKEwPn0R68zAGhGSua2QMbfVZCNpGtsXqIOKbxjDUlI5DqspcWxnG3C3swOAE/0ui/P4yvWwojkdIgAcevCM7Tsc9bUU4dWwb9sW8I37VIMJuJ26/qOGSMugrgYulFmH8FrjuPoGt5i6wOMGbZRtPOud0PZPDBqbzBQmhMLE7hzzSwda827Aim5vbN4jimOM4sfc0t6SOlay7xzgdVlLyRkigL5aqEp6Qz9Fb/pBk6DyeVHRxs4xHOotwwNEbRx+UULtGkR17gvMFPK8nonGIbDlftplOt5Hf4EJjqG2zD2+riuHjcB433zRyejk02ojbPjtx9HIS2gl3Kl+GwWod30bqncLt8FOESx54XEvPHG7AHc/NWK9jgZDsZiF5YYlQkqWiWFgZq9K9JHOE1f4plWQ7yNYPd+DJVedJbPK+8hRNbGnl2CCyrvjC0+M86RjVT/XlRwXj+N4zKOxnx3Q+NgiezkdQ1D9Ber8WS4zssG+fMpTIVq7ddwnZnWTrabwHyB9KPOIGdc4f0oKjTwxCTzjD0T8CJXWlCDtqh+s5NOajI4RPvci4dwOW7gmooWe2FjwmH2XLBz5K/zhRSx4C3XQ5PVLauAVhrxtJZsmGsllPFxxwJIZsNUukEy8Ln/lg28FzyO8eQ2dZFFzOHcD9ygHCKGF7JSIRiUhEIhKRiH4O+lkSSxyxmUsUQA9R/WzzUBa4Tb41GqQgjP/7IDWgf5QlHUCBIS851EVOGfk0/PP0+yjP+WR7ufSTA8f+ZhsHs426h9hnv8mB+2CqM/f8Ce7NIvcMum6YOeKcszfE7VchqH+AzvcM8RNTFPCzF3W9g7xnsICRObAs4SM4Zu/ee1lQSc/oY3Vwz6C2kYPO9YsLjilQIodugPrUTs4rmzHQK1jzT/VQnESBKi+I7mIB1gdL4XjE9uVgzxM4qZNEPOSey7+PLQGcxjOqW7CHCXNsBb+zewa4vXp4PGN7UgnaPzDK5zs5YazNbFkCtz8ItXfyOnICu1iyRehZLJCZ7dO+XL/pOsGYcYHDCNXDv4+NS6+A72zWB9XfK5ycmkEcz+gatndMN/GW8XtSFkhmmKxx40a/MRmalDG6p+8j/OWIyQrVPdUu4gXHP15bWP1sryHBZ7HZMdtDZ4hkmvGR7RczxJYzsXawpCrjE/8cNy7seLJe4p9gLNnsD+ExY//TtcJLhATUyQJ6FiDwr+WIAiYmt1y/WBtHePwZoPFjG7ey+ib1j3SMyRE7x7uWggo6ZrP72LiwQFAgB2xc+ob5jjh7LktC8uthxLtnevt4s3Z4z+eeR04+e/4wf4xYADU4zuMR73p6JgtOZ9Q72xixvrClXILrGAnkhOMJv088eR4jPefvccLn2WSbGFYIyVfnIK/P3F5EbOyYDDGesACZq48CexpHAc84OWA6PSG0h4owsfGcxoMxHubRfV1MXvn38eSVp5MCeRWuZ0qGiHfUB4LpqTbxdYrJJ8crwfjwn8n28BHuozAJZFaAgZzsCdpKz+LhB2+8OHzk93u2unoYFgvkgOEBezafGL50swQ56+cMPGVjzuSufzZ9pPMM4wU4LdA7Np6C4w6Ge9QHDo/Z+HDXEz6SHnDYQvolqI/xmGET11/GU37fO0lG2GfWBWPB6mRyyJbxcseC9jAiDBCWIaYbk/yl8WY4ODneTMfYNXw55zbcp/ZN8YXtK8WTe5awEn4+O88S8x/YMeoj2yNQ8AyeHRPIP6tLCOdYHaS3PL6SbaLrpvbZovFm9/GPuX3b6FiwsbiwDAlkgSXPWBtZe4cYX6mtHA7yx461nc2qEsjUh3LMs5UMp7q5fvNsGa+thDEf1XeSGXrOlM0d4o6FbengxDAqnkfj6Pn7k0urJ0ruwEBpCwJS27lZMcz+fhQbmK6z8WC/E3+ZjHb3VCI66CSuFbNZhLwS76wKebcI1FKbupkd5cser06mm0wPqF1UD5MTNjaT2ClEAqxhmCDQaW4MuXqoT8QTphPsWk6O6VpuLGgM+vmYwvGY8YJ+H2K2k7BlOs+ZfaXncPzl3z/C1zMmq6wewe98bOLGkNotwDTBmApjFTvmbMfIKGJDpLDE8jRqqC4ymdzYT+4RSW37AFPY8xhW8c8JZJyRwG6y9n3MR+F4x3wgwTkiljQWvCCahkOsrTQAnF1mx8x3o2fMJpsiEpGIRCQiEYnop6efL7HE0SA5AHyaeU7wu+DczGuEzk/dJ/w3j6af/5CE65g5W0Vw7oM6/p5j/v08Yr/R/5PXCv09s44Z17G9ZKafn6IP2iegyWcKH/No2nVEU20k+tg5wbHgHP324XWCY/49036bhWbUweij981y7XTi3yc4nnE/Oyd8/H38+JCmrp39+tn68bG/Z9TxA/UKn5v9mikSXMujmedn/C58reBY6PrJ34WP+ST47cecm6Kpa3j1sr+nzgs/a/K3H1UvkdB1M6+dWe9MvkzdN/13wbnvO2YyNr3+2euZoqk2ftDfWdolfCxMgjq445nPm+W+yWf+YNtmHgvfN/38bOM1RTP5NLOu6eeEj7+/nTPPfXjth+en6v8+WZh23yxtEj6eSR/tG//5HE0ef995Ps2oh50XPp5Jgjo4eZzl3snzQr9/ICc/cDxVDzsW/M8/J7huZh1E3ysn/DpnHn/Q1pn0wXm6Z/IcSxiPoTk7HAarJCGhqgMDfX2oqCjBIygetYMs6cK7dmbbZu0T+5slAQfruWX6c+fLQpfq09ZVgpa+Kx69bUMvP0Ezk/ez8lDo+INz/Ot/VD0cTR1PnuefmzyeQVP3zrxm6vfpbWS/CR8TzTjuZBuuj4ziXtAKLNgWws0UZi+FPrhP+BncOeG6P2yz8P1T9xEJXcOR0Llpv39QJ7tm6rhzlmeKSEQiEpGIRCSin4d+5sSSiEQkIhGJSEQiEtFPR9xsNbZ0vSIXD2LvITzmHmJeZHDLwtneZ9xMp1nu+z5iM6X6htrxJiEOEVRfRMwDpLKvK47zZvHNds//TcSSOjXvc5FeUoMWlsCZ5RoRiUhEIhKRiET0fy+JEksiEpGIRCQiEYno/yjilmuP8zYRF9BsS0v/HhIsQxXUJ1hqPtu1/zcSt9x6cmm7iEQkIhGJSEQiEtEUiRJLIhKRiEQkIhGJSEQiEpGIRCQiEYlIRCL6h0iUWBKRiEQkIhGJSEQiEpGIRCQiEYlIRCIS0T9EosSSiEQkIhGJSEQiEpGIRCQiEYlIRCISkYj+IRIllkQkIhGJSEQiEpGIRCQiEYlIRCISkYhE9A+RKLEkIhGJSEQiEpGIRCQiEYlIRCISkYhEJKJ/iESJJRGJSEQiEpGIRCQiEYlIRCISkYhEJCIR/UMkSiyJSEQiEpGIRCQiEYlIRCISkYhEJCIRiegfIlFiSUQiEpGIRCQiEYlIRCISkYhEJCIRiUhE/xD9bIml9r4BdI1MYIxfDysTGEfXLNf10EXj/GtYGRwZ4n7nXTOIfmrj6MQoOoTa0d43iF76fZhq7WS/D4xgiH//zDIwNChUHxFd3zUy2zP7OeocGgOdnrUMj4+is//7+EH3D49z/e4dpHYKfmdtpHqH6ffB4RntmaQh9HNPmSr9w0PT+j0rsfMf6f/wxMgP3/+TE2vPMHpHJ9AzSDyd9ZqfgfqG0Dc+hm4a745Z+fs9RO0d5PNsaFRI5un/zuEJjPLPzSyDo8TfGfIgkGkmQ9107mfpv1Bf2+nvAXrW8PjwzzjWpIf0jDHSty6h/rbT732kh2OkTZweTrtnBtH5bsKE3mFeO7tJARnPWX0/j4wQRlD9Q2MfjpGAGO+EdY7BYc/AT9Ae1j+Sf9bX78eLH0M8TBFANYcrf698c0TtGBz9KLaNkJR/OIZ0TLjF8KyP6dW0cz8Nsb50D4+ib4wvF6Rso/TEzlmu/a8RySqvq5NlgHCfpzM05oQBA6Oj6B4knZr1fiEaGEIvMYWTFeIpwweOP983LgODHC70DFCfCa/ZOPDwfZZrfwJifO0kfRPGrrFxpguzX//zEU+GRkmCmezOfs0PE9PVXsK8Hg7zeHg08hPbNwGesTLCMI21fZbrfoiY/LCx/ljp/6gP8L8JUduYfzU09kP+zixE48F8KObrCMoIJ3c/3Tj9ryDmI/bxx6mH+jD4X5CHn5NY+3i+8Gy29EPMY2Wc64vwdT8xMZ0cGuewp5fh6f/Oss6I8LyHGjvNZxcman/n0CjnZ3XTMbuG9WlmjDM8zdeYbrdnlmGydwI/k6uL/AVhrJ6Kg+iaj9jtIeFYiewXG+sfZ6d59k5YR4ULZ6Nmve9/f2I87aZBYfHdBP1j4zXbdT+WmD/SO8SLD3toMAepTmEf+O8mho/EeBruj8ubMAn5DbOe/1mI4YjAH2Jt5MVHQ6M8Psx+z3+FeDIuwIsPfaLp8tr9f7B8/pdp0vec5dz3EZM7wmQBjvygv/pfoJ8tscQMXV9rCa4HB8L/KKNjOJtQwQGfALTa+4c4QWmteI2zx3jXBZy8iNQWBtVjnEJ19XUjO+MeYjOryVAN8Y0hGYGhPhS9eYKE5zlopDZ2ddUh+d4lnDwehEOsnkDeM4/dfoy83nEMjzDjRsJJDilTkL76RJw/Gci79nQkXjczCBqnQH0YLY1leHz7IkKCj03WJaCYVyVoHRxB10cGtXNwCK31JYiKTUZhax+6mJKw3xkfmysQn/gQybXdNKgUUAjfOzCKIRrygvgLCOD4Rc8LDsfbjgkMMedZ+NoZ1DlIwWtXLZIfX8aJE0F8fhMdu4z47C5OkLp+FjD4CBEA9PS1o6rmLUrbhjkQmPW6n5JoXHvGB/Au/z3eN3QSv3+MceUTU9SRHmSGnsORwAuIzWtED5cQIGNP49ZUk4/7188jKIgvL0Ly8Ci3huRyRMhJo3YMUTsKkhH/OAXve3+G/rO+TgygIo/62txDzm8rEu8n4W5KDRks4bb8RMT0cLAL2UmxiH5YhvYJftDP+DbYg/w3qbj7vBBNTA8/2leSv+EJtNWRTDQ2EM+GUfn6MeLvJqG6f4QzXrPf948Sa3MvCtPj8Ly4joySADv4xPRhkOk8UBhzA0f5OnMmLh0t9BsPL4Su/7toqq8l1NdWMsr/lTHpGhxDd8c7nD8VgiNXIpDTPPQPJXkYNrW3VyLuZiiCCNs4jJmU5dO49agcrSQ/wsl/hi3thIfRsS+R39Q7iWc/JXUTr5saW1CaX8/hZEV+Iq4+LUAjjdnMFxH/OPEco7LnoaTjfHwMuo7MhmHCXbI1LKk/3ImcilrUtP1AP5kskfzUVmahomcYva2lCLv+Epl1XehmiaLZ7iF5ZLxsqMpCWdcg+ruqEHHzOZLL2+me4Vmu/68RlyCh/g61liGSP9b+x04grLidfmUB6Oz3/RzE2T7ShWuhqSho7eUl/me57nuJw/dBVBbUoLq+izCvA8mPniMiqYp07SfCPBrXvpFhlOc9wjHC+ptPM0kGCZv+XvxmgcBgP94VpeHchdM4wng/qWdEZyKRWtXJS7DPdv//7zRIMtmPgpd3EPumBC2Ez50/lgeEmSyZP9pfjwcC3y8wGLGl7VwA/l8N8v5XUScFOe1NBcgnWesZHkBhQiSePCVf83t8v/9/iOcLF2c8RUJSFuoJ56bax7eBKXdx4dSJSb+S+cXnEyu5xOzPFawyrOtoLELsywwUtZDO/wx24ycj0vvu/m7U1uWjuJX+nsUX6WS62tqIN1HJKOshu0Q6zvjXR9g/GeMEhiCuootLaDB85WKBukKEXr+AY4L4RoABQRcQlVnHx35+TFJbgBuC605cREozC7PHuXo62qvw6OZ1BAuwnLvmApIbRzDBXrpTH9q7GpH5PBrFXWSTqH0z+zCNaHz6uhuREB9BMUPwZNuYbATH5KCFHv1zvUj6WYnwp4va3lL5ApcoFjp2LhWVpCPdP8SPjxH5ca01uShtbqVYYAjvMpKQkpyPBopx/lEcYPawtS4L916/RHEbsxXf1zbyG2hsG6oyUdZJ8eQ/2o+/k1hs3j/Shdx3tXjfNoC+nnrCvzg8yG/6WewWF8O2vMO9+1koJLz4wP8ifg8MdCLhfiTO3M9BPR3/b40pPxdxvmcfz/ckP/LvkcGuYRZHVCDu+nGyBfeQWdv9Pf7qf41+lsQSe/vc9i4FLts3QUfXFg6OjrC1t4Gq5ia4HU9DAwWm3cSg/rFxlL0IgZG6AgzNnbDbaTd2btuMTSq7cTW9icte9pNAH7b/HBIuMeggkOUc4gHufTau75LDxi17UMraWfkAeit+iW+3mMPJyQHWdo5UnzXWy62Ehm8UGkZYX9isngHkxV6EocVmGNs70LVOsNymDlUDK0RntXIAX5ccjFULfosVBjZw2k112dpN0uUEAt0hlsUl40I006HtHh1H/csz+PJLbVwp7CLl5BkOluluyQ2DguIC7HjaQE8hYzB5HwXo4+1IOu4OFa3NsHLYDTtHJ+zU0oOKhQeSqvsJ5D+uzCw731V9D/oK/4o5imZwcHLELrrfwWIrlJUccDmlDn3Ec0EwwQwVS6AxElZgBmBdjEjJufMf9I8EmX/frPcynhCPByhcr069BPed5oir5QXp7JmMJu9n9xJICo5nAua0NgopD+85zGHi18NPNrK3Cq1VYdi+zR33c9vRP2syTvi+qXpZ9rfwpTdUlshgq50fwtJr0TvCghVecFZ2zx0L5nyGtaZ22O1oP00ebqVWoJ3kgbWBazMp7zhJWcIRXayXMkBqF++t0jSg5PotzNsZfJ3RX8Hvwn1tqbyGbWYeeFjYQ89rxb3QGFyOf4fOEUFbhOubZZyE+fcD4NRJznTfSCNObvkt/uk/lRBS3ouJccIFcr4x0ozTuwwxZ3MQKohXfeSUfdBmVj/xaKS/Dkd2meNgbAa66dryZ3cQfukeKvpHybjSNcL3zeQXX34E56fLy4xx5WSLnKuRVlyxWgST00/RNkTYIcxXGqeh7kpcOW6ObZtNYEP6stvJFoaqG2HqFo5Ccs76+KA77bkftIvXNsH5yb721SLAajsOPshEB3ma3LMZ7/nXMd2arIfaz+kGv55pfaPAtn+8FQ9d9bFIThcORy4gvZ5QjHBF8MxpddG9wnUJjy3DpsaC69jw619hje4u2DkIy7IHjt8oQAvJDw9jefezILEj8wq++0odpwkf+8cIR6juabLLjoV5+xHZmza+3Dl27RgGBqtx8cgOOB97zeFv6etoHIl6Tc4D9WPmfcLP5vf143IhIIavPXhz+SC2aG7EdrINdrudYGdkCCUje8QWdYLEA3WpwVDxOIIXNQOczrJ7heVKwOfe0TFUvYrBdjNbPOkgFWjJR3DgAyRXd6Kb7uN0THAPEaezI+NoKX4Ba2MLRL4fwlhPOc6F3MOjty10joftH5OzafwUlr+P0iC1EWgufQILw83Q1SQ7RnZul40R5DYb4MjlIrKeFOSzxCnxi40fr58C3tJv/OexPrNz0zBkBk8E49HJ1TVDH9jvZBPaqzNwNDAemc296CFsnbyfT+ye76ufzf7rqA2H5XZnCsiYJ9CJ+Fv3cO5eKTomMW92ORDow9SYTLVZmHpIP1rLE+C8URwq25xx9u5z1BPG9UzeN6NePu+4c8LjQng5NtqNaD8z/MsfVsCE2XO7KZth7Xkaj0vIRk2O++z1s7ER/D5N7oXwYmqchO4j+pjMTN5HxDvPq3eKd+yYnjvSj8yHp3A9KRfN5G8x/Z7G34/IYTf5WY0l9+FqrQErbfL9SM9sbXWhrmAGv6hCdHEzvtm1QjJGzxTGZkYfexanW4wE/aPrpo/l9Hqn4RJ3HxF3H6/O6baKj5c05n29lbhotwGH46owQIF7TsQ5REWnop75fuyaafcJ8YKTCd74CM7P7Ns0YtdP1iN0LV+2hNs3E9u4MeZe4ffiloM8lFWdkT9APvMQ/zzZjr7hJpwy/QK/WqkKG3vyC8nntbW3grLGJuw9nYl2bvbF1DMFzxKWJ568CD+b17aptgrxgn9dF/lU7W9OQELLDtfz2/mzhqf3dXLcPuCZ8Ljxn8WIfx+vLVN1TW8bny+Cc0I8Y/UL1yOQdab3DbmR8DbXRUQ5+auj0+tj/WOzaV9H7YS91WWU9JHNIn+++W04dhmvpxjHnnzu3YSvWlBbb4aAmDLOB2bxTdXjQPz613Ogam4HO3she+uwD+efV9KzqS7Cr6KX52BtpA6b7VNx0BZVJ1x51cC9fG8uugmVT/8D8jo2ZLcdyL93xE6zzdis5Y7QMvIBJ8YJz2sQtd8EHvsy0EIR0uS4zkbsbXNTMhSXLMK89YbYRc+0sbMnu2iD9esVYXXxOZr4cQ7HNz7PBGM2zd/6QC6nxpHxm9XB/U58nKyL/v8QB4THkn6n6zkSnJ8x7rMli9gMscHuYhwy2gy5DeZw9XuKsj6WfOXfM1kP/x5O9lg72TlhuSMaGsNgRxm8tm9FyMt3FLFNIN5eGTv1D6KY5HtwdJZ7WH2zPUeI2OzH2ucuWGqjgZulwxgj3ZiUTSFcY9cyv6Gx4Cl2muxATO0Ab4Yz/d7JEiv85wjLv8Am8XhMOjXZP/5vM67n7hEaSwGP2QyphtenscntIBLej2BioJbw7wbFRhRLkv2eed+UDEw9b/Ic/T3tecJ4QcT4x2aH9hTcwpJvXXH1bSunb8K4zvCkvzIcRpp/xi/+oIjwrBa6hr0QFFzD8GO29hBNe55A7gTnhMdr+rkpOZ7JM6F7hMefySqrQ/g+dk7oeJqsfKweIR5OtY03Lsz3rEiJojjXHont49xqrKn6+ER9Ejxvsk/kkwyNtuPeETvIrdDALucwpFR2cb7nNH78RPTTJ5aIuX0ElI/PKuNr64Oo49fDSkW8G5T+poIrJX0YG59AfdZdKMkqw+VGEhdo8koP4n0sIGlggbCKIYxT4BrivhCrvR5OSyyRe4LbLirQMTiAMupDb9k96GhJwf41m6w6VTrST2DtIi0EPGnkZu6059+GlspyaF7M5IIYXmnAOfPFWKixH5nUkJaUYMjobMSpav5poTLCzdboR3tPD1o6u7mZV8L9Z8FbQ+olLF5iirBiocQSBS4t+Xegpi4J++eNVNNUYoktteqtfogN3+pjb3Ib70GsjLyHi9HnUPJ9hFaq92MOCpdYehcNPQMJuDzq4t/MyggSTmpBTMceT2ooGCUg7BoeRe9gP5rb21Hf1ok25kTxgyj2lrtrmAStp4POtaOpl83k4b0NZjM+2Nvc1q5O7lxDezc3U4ctS+DN/mCKMEA86UTHcA9eXCIDtUQVcbXMuWFKSsJO55vZvR3ENzJa/aNDaGHtaO/igg8BEHeT/HT396GRrq2nazuGx0gOeee4NpJMdvR08drYTUBNbWaJs+L72zBPdSOuZHeQUZ+RWKL2946Qse3rRgO/DSy50EMK3UPPjj4ihu92HMd74hq3XISTeV5iqfyuG5YamSBaaGgEhZv6zN6SEF+7B6jN1JfuoS4knjSHmoI50mk4Bqn/09oyjahdBBasP7x29RAvWKKFgJLa1TvUT3WysaK+drHgh/hJfS2MMcVc1S0IzetEH93PZJm3LIRnjLoHenn8a+/keM2NE/+ZXcN0XTcbxw409dD1bMyntWk68RJLLbi67Ut88skn+NbAG2WkZmya7AT9ftHFAsv0T+MdtaGf5KWXHFtBmxu72PK3EW7K+EhNAhTEVGB58TVaSf+5ZWpEbFox6ytL5LR0sPs60NzHEkNC7aI29PT38njUSTyiY04faFx7uP7wZLaB+N/O+Ea/9Y60IWy3ND3v+fTEEhlltgAu6cR2rF+ljNtlrCW80l8QAbVv58Ps9Eu0sWV7JIvfqy9kzDr7evh97Zvq6/t4rFmsgp2XM9BODmYXtbeX7mvt4rWzuZdki/jH6RYRZ5C4/lHfe/omec/u6+zNhPfCb7HzYi731n9wjMZzhHSJz6tWtkRIoKd9TM+ofb1MzjvQ0juF3VzSOzcUBkuXI4JlAWcUtliJp8uMf0NoovobewbRmn0Ty8SNcTG3jdpMvObX9yERzjEd6+fp2KTssaQhq5PkgtdmPq8YFhEod9Ymw8roM2wMfsU52izRO85SB1QnmznAcKelc4pvLDHB7AC3fIDhTh9P1huZXFCdH+Ak4etIy0voLtKFTXQVv7esdMHf6hvIOt9EM/E0LVgDX+jvwMOqQQzSM9lzOjk+8vrCZp71Eob2D/cj/eoe/HmhNR7V95P88ZY+c294WUKT/ufJMcOnPq4eNj7lcUfx+bfGCCtsIzlh3OYtxWP9YHybxDx6VhvZODb9nuFKD8kX9zuTPybv9Pu0/s0gtgypqykdXqoroHsgHBWscfzyNtwHSspK8Htax1/mxHNiOP0h3WllM4NYoobDB2YDmJMy9TyuPSSnPP0m/GDnuRlDvNnATB/aOWxmcsz6xXSYZIraxN7ks8RzSxcf6xgxvpK8t/X0cnrAEvNs9gDHc1YHk23Cp17CvPJ4GyxSUcCZ123oH2czfJkVZZhHGENj0DM4xT8md4x/gnYzjGsn28TVybV5JuYxfRxC7oP92DBPBg/qOXbRuJGNGOTzn+plcszjP29qftcAYQONdUMnr/1cXXTN6GgnwvfbQkzzNJp4VU0rA9wSq+/XF+bAC/CC4TQbF57cE17y7S3DJc6e0vUC+9nF2jzEHyN+m5k+c21m+EDtb+/mjxGz8eSgd/ZOHbMxE8w8Ykv/Of6xOkk+m7hx4esCHwcFxJLE/b0l8FdfBA3Hk6gQ8i2Tj1pg0YJNuF7YTQ4utYctsejh9buho49nP1m/Wfvp7z5hzO1n+sN71vf6KBz+kOwK6iWM4XjB6hX2UZhudvVyNofZxSbuOQJdpXaQrWivjYfpgq/gfTMfrSS73Ow/hkmM9zRGTNc534V41tLLwwWBPHG2ifwMVieHc+SvzOq7ka4wGW3lYxuzax2MD3QtkyUueCSfgscjhm2CemgMmSwQ7jW095CctCPScwu0dfbi7czE0mA9Tlovg9TZl7yB4JeqxANYI6eM/Vmt5O9Q21lbaNxbO/h8Jb1j8sd0t7WX6iPcEQQ+XIKAdKiNbAvrK5OtSbtNcsHuYz5pe9Y5rDZxw+23HRgcHycejRA28HGF4zXJvqCvNBbd/T28vnYyn4HHB4GedZM8sHFq6GD2nXxHkgfumcw/ZPZeIPsMPyb1tZs7nvR9mG/EfEfCH66tnO9DdY0NISvaE4pzZBBewl4oke/FrudTF3sp8PYRtqiY43pVN/lZhAs1qTBWVoVJQNi0GCfjog/Wbd6MgxnNJC0TKH90HAtW2OPF9LCEKyOM79S+tqonsF71DSxOPOYS/rzSjmvmili01g4prWQjS27CSHw57rC36JOlA9dsVLFOfw+KSFm5BFRJEjws9HCtbBgjhGeCPnxAZHcnml5ik6QWPB7U8Krjl5okfyhK7MCDyl7OJ2OzGtoYZrczX4MX3HaTTZqUS4ZZxGPOjyFbIMBhdo7jt9BzWRKWyRgbxzbyfXsIBxgWsbqY/WE6IYgp2oX0lRt3hi8sZujkXdvG9Jc/7gLqYr5W8TWsnaOFvfdYnEX6wPCEdGJKXxn+CPSVl5DoZHJJWCnsL3XSuPcWRUBizkbsiSnD0PgYnrprwXlHEIrJP22ldvBkiIc/nD6TDrULdKiHsIlkXliWGLFJBnXJXpBxNkZE+TDZCrqHdIrhN4cF1A7m07G4huFeUcwh/PW7rQgv7yTeEE8Ij9gsRR5uMXwnW0fXTtokxjPGI8IT5luwGVJdfOxmY8L0hYe1zA4SjvBjKa7/dD/zp5l9TT9tgK+0TBBVMUCYPcbZ22HSFc5fYTIwwLdbNDacX8CNBeMfLxHSxPjAxonzWfj6OSvm0m8ssVQYiVXi3rhRRH6mcGKJ2kReF+L8dbB9lyWcdGWgGhyPjtEJwg9W78x+sHiS1wYOn+h5An+M+dacX8evl8M8Pv4K2xKuPmF/rI/Xbm6GKF0zhdmEVdQnDsdIZrkJA7083WjqpnPkc3P+Eh038vvKS/iSrSLZ7+LsML8eZhP5toqHeXx/mfGQeMrGZWC4Fy8vuuHPi23xpIl0cYb8C/zlqT7x/AYWEw50ZMFtozIU7FM5rBji9Gzq3p+SfvLEEjOGbJr6Facl+M7jKmramfPH27tkdKwflW8LUNY6gIGxdtx0lIWY222CUGYMCZiYErCLxyux12AjNu2NI6DtxSmPH5FYKo+FnsZyWCbUsidRW2hwOO7lw0RmC4xPZNLdfbix1wLixsdRSadG+OvnmRFsLHyDhLRM1NPz618EQVZbBcfL6SIqzC8XUB9T9rERFD86h5DdAcjpHp805Iz+kcQSe37TqxAs/nwbzqVVcuu4Gb8YdbSWIrOinpRzurETJi6xVHkXBvpLsOtOJQkNC8pozEhZx4cy4Si/ALtPpaCd2jDcX4cIp21Yu0oeq+UUoHcwChXUh6GRQTwKM8LmgH3YYyeN1fJykCBH5UE59YGUnBmTmlfR2KyqANnV8lglLQ1z7zso76egqus9rtzcC213G1hulIe8kxuWLZuDT3/1KZbuCkFiZQ5ummjCf/9RWNO9MpJiEPM6jycPbsBFVh6yUuKwPBKJil6WbCJZ6ChA8A5tSMnRufXK2HYjlYwIS9D0IyXyADRc/eGxx4DXRjFtXM0nY1EWBweFz/Dvn/4e4gruSKwlJebAlvGI+E8Gp5WucdqqAGl5ar+sLFzC3nDjUnTfH0oL/hP/809fQ9XCFenNNKYkG+y+ycSSoREieHZqmjww0OLekvSU4qyDIVZSm5U1VGCnswXqqlbIpgoKHvhC48BdVBPI9ZF8NGZGQHWTK+5W9HAOV11pPFzUlCFD7ZJdq4HdoS/Q0MdmvbQiPNgVy4lHcvKrsWIlOQyZrWgovQ/bdX/Bv1FfJZR9kFX/DsedD8P+ZA73NqS3MRPHnNSwkngtu2oZzALvoZrGaZie9eqaHey8XOFrqwn51bJYKmOCU0k1GBCa0TaTuMTSYAPO2EtioYkWNtL42YWXc+CE0anEEtOpsYFOPDjnjWUyq6nN8li+TB2nk+ow0F+Fc3tU8Ol/fIrPFq9B8Jv3yA3dB1/rABQM0n3DbXh0wRMKK+VoXGUhaeSHpzW9YOvZ2wtuwWj3Xrj574aigjwkJaRgFRiHWpKVwYkRVBaEwspACnJMtqRkoOYehXfsbdPo7IklNuOru+YRtusvhn1YBWkLW6JBeEHgTWeR/uIFUvNraVwnMNRfi/DdM/VljDOwxQnXoaFxCHsO7eb1VXw+fGOqMNhXjTPuGzj5/2zJahx+VkXh7wCyY92wSXEVVq+Wg6reASS87yJjPYammnRc2uwIOwdrkk01hDwo4iejKHgercfNvSb49lf/E3/6VhbW+1OoL+1IPGsEeZL/1atlsNHMCS9r+rkg+136Q5xRd4Sp9TaSJxPczGggfCC0pL5PJZaW4VYxG7wpOWbE9n7jkm5D3Xh6dS+WrFxNY6EBF+tdmL90G25WDqDy6RE479uPlKYJcoxpbCoiYWGrjaDnzfR0CshqXuGQnTpWMVmWkYZ1cCzKO0YxMN6DF9E2UFZgbV4NSWkteEUUo2+8E9FeG/DXP/8Sv/tOEYFRuUiLD4S2L+kLjeHAGI1H+F7qqwzHt9X6togp7qH2TqAq+Tr8DA3h7+oNXRp7SSlpqF18QTo2MRkEcfJLnesuvArprw1w6EEhp9MMW9m493RWIr+mHiVPQ2E854/45R8/w6qN50lvJ0hGsuGwTROrmB7JSmKj4UG87hxGW24Ytkh/jV/8+2eQtfbHq+wX2K4TjIjCDgyR4U+N8oHmOibHRBvUcOVNK7rePcR21QX45b/9CWL6zniWmw5Ho6M486KOW1LR3VaI0w5GnAyvll0HrQM3UNhBuNVXhcveGpAjXFktJwXNXf5Iq+sjB2i6QzFF5GxQx1JvqENC2xl5BAgjgr08BlmvBxHtqwo1fR9UkAKXJt/BJoc92GVJmK/th8Q6cm4rYrFbW5LaT5izyxHWliowvpXOYXMPyfa1A9rURmoPyZ6Y9i6E5nVQsNWDuPPHYWhyFPZ7zOmcLOG3HC6/IoxjOvw2Fpoa56jtDbh7fg9k6ByzI/JrCIMogFe1DUQF4UBv11uc8JKBNJ2Tk5eGhPp+JNSRblYmwEX5c/zq00+xaI070t5X4qL3Uew8nI4u6lZfawFO79HGcuKTnMxyGPjdQUXPGAXNfUj0scRepz3Yp22ANdTmBZvMcCarZdp+U12E4V3lT6CxbhE+/bf/wEIFO1zNbMdQVznOuslgBRsXqnfbwVCyeSR9A1U4ceYcDHYbEgbIQc3nIWoJJ7m36PQ/l1g6YIulGifAPBJWBHrG3nyz61jSo60mDQdtZ+oLYddEH3LvH4LSeib3qyGjuR03c9vpXjYz9yWOuenC89Be7CB7KyO1Aoq7b6GKCzDI4W+vxFXvtVjBxkh2JYz3nkVRFz11oguPTx2By05f7LE2J/6vIvuxGeefvcYlJ3YsCzllOzys6KcgahAJQUZwvfoETWR7+zorcNveDArcuK+HlmkoXjfwljgJ/BImd0WPLLFyiyme1BI+8GcNs2CivbcKCQ9forSln4KWMbJ5j+EqR/2ifkuv0MDeS1n85Tdj6OuuxQ1HM6zjMHc11IwvIpd8lBEhH2XvbD4KMZfNOHMkH4XprJSaMXyTyrnfh7tqeD6Kmw22K5HcBT1C00Arnp50gYIMPYfqWkWyczqFxrzvHXwd1PCXf/8lvlypjgM575DuZ4lDvnfwnto4MtCOuCPOUJFkWCaLdcoBSGqg4IvG9d2Lk1B3PIC9vjvoHNmEJeuwPyIHbYSV05ZUUrDVP9qPjLjD0FWQ5cZYSm4dTK69osCA/L7Ch9BT84XnYQpAWV+WzcOu4DjUDU0QvpGetGYjYKs6JOmcuoEGrDYpQs/YG4UfJJYacMpaAssD73NJFs4GEo8x3oHzLjoQNzkL9v50bJzaEnkYG5eTvDG+OhwhH2qQAoR6hNjbwuJQPJooWOihAGWsJxfOVj7YH12J8dFBJF/1hpLAbrufRBrHC6HEUiFbHjaI0mfHYLhJkrOVcuuVcDGlkbuuOvk0NB19sdfbnJMHSQlDHL1bik7S6+HGNLh7ucP2kA/0dddCZqUEtCzO4UnqLZhqrybfURY6+x/iPQVd3EuKtrcIcZLCSqpntfQmuF9KIp6R7JA8Jx91wF57FxwwNMN6GrfFSno48roF49VPsVluLun9r7GIeBhd1UuxypTv2Ev9Tj2nCnHna+RHkU9AWvzyqCbmbz2IfALvES7YJnylsSEkR6iHAZYbnuL0/v3j41iw3BaJ/DfnAgxgxJKTzK9OOK+EFSaHUE7M4BLOzF8dHUFt/Vs8in8DgmRuxpLhUnFcfN3NvSBmbWPbjfRW34XRxkXYHVXN8XJipA6X9lhCzTYerSSPPQJ5m0lcYikZm6XU4XAzj3uxz5LkbMZhT/1jmCyUxIXcAZTG++Oox3aYKWtARcOY7APxuDEFHjobIUWyt0pGFdYXUtBC9/WRfA121eLsfmvO91wrY4Bdtq5QNAhCLtnkzGs2OOhuBz3SN82dHhQ7jaGj5B4cVRQ5GZeVXgZjz3MoIgEfbMnAgWOGMA/ygK0RYZy0JJQ0QvEk/Tx2GTK/diUUDsegvoePudQnhuHdbbkIcVhIY/l7fL5ABgcelpM/1olYwmIlKfJnaNyV1IKRSsEhe7FSnxOLLbsPwNZ2JeRUHXA9qxmDFN+xZGJ/UzYOWcnhP//td/hSmux4cTNS9xvDWs8c+4y2Q5HkfbGSDg4l19J4UuBOOpQTEQjdZeTjkfytMjuIhDKKYGe85BZOLEVWTmCirwInjrpim48fLC1UyH6txNotnkgmR7W3hMZXcS7nNywzcET8+3GMDjfj1iElrGS4JauAHQcjUcaEf6gJt0IvQdvRAoZ6ctjgcQ+52THwc9+Kfb7OMCLckyL91vZ9hGbyL/vI/jTVJGP/dlnOFsuRj7PU4ST5DMNoSLuDbfP+jF/+4c9YoXIR+e/zcTTAHR53y8jPI3yqToGflTikmC5LisPx7GNuVdB4byE8dxyAvcdhqOltpHGSgKqZG8VUExgcIS94oBHxx50mMVeaYW5SA8eT3o8kljqp3pHON7BRVobJ4Qxk3nfFklU+yCRgZ1vKsMRefXUyDrB+sPZIS8Dq6F2U95AckT+WEukNjbU8f0x+gwaupLWSLzxMsdcg8h6EQF2CjddqSFjvx4OKbjA17usqJJtowvljcrKryfc7g/T2QZKNQbx7FYrt7Hd6ltQyXey/nUv6NI7imGD4brfAYTsXbCE8X87GJjYJiX4uUKXrl69eg7MvG0nHCKso3moseggnaRmuzVKq5jjxpIKLR4dbMrF/vyusDh6AsRHF26QXKiaHkTM4jrasq2R3vsQvfvVXyFkdRHLDGBe7c7JFNoVt6ZJ1dz/Wr+X5y3I6OxFZ2E1+Qx/izynjy99/it/8ZSm2hsSgkgz2z7Xc9WeYscTAchQlT/yx4K+/xZ8W2uJc7CPcfxSPLG7NMAtgWLYzH37SC+EXWUxBv3AgwGYTjOC5jxEstHxQ2DuIs55/z4wl5qZPlR4ybmsWqsMvoYlGrAzeDlugfSqbniA0BZiIBc/9BPLs7trkk1i/ZgmMjoQiIvw2robd4FMCMio7CcAouOhsQ11TK1rJCAgnfP6hGUvMmerKx0G15fjNP/0KloHhuBf3GLGv33GJAhYCcW/chJ4jTLMnlti5ETLnnbipLwn9vVFoHx9Cko8FFktZI7ysHW116fDWFoeaaQTqqY6H+7/Af//tIux6VIDWtgbc8tmMZZtckdFJmFUZAfm1KnC8kcUleXoqr2PzklV0XEVC1ILjZovxn9I78ai0Da3d7Xh6wQ7KKzYiprIP/b2v4fDpb/HlOi+8bm5D5bPD+O73v8CXsm54/r4NtRnnoUCGzCe2GuNjTTjrtJYCSD+8amhHfWEstimvgFnQC+oLkByiiX/+syycE0vR2krOouN6LNA+grckd8UPdkJs4xZcSGXKK3AM2JhMoK36CRwV/wQNtwgUt7VRQHUeGstXwzWyDsMEPlFHpTHf0Afpde2cgvL4x08sPfDC8jXSsDl+E+F3bgnJw3PkN5K0jjfi2h4VyKh54kUdyUXBPZiR7H+z0QaFJFBvblhh8c7LeEeOfz/JekPyOXw3Rw+hZaMYb02CuqYYzEPi8b61FRUZ17DL0wGR+a1IvrYDX27Yg+e1xEO67/kZTSxc4Yk0aldRrAWWbNTAZRqckfEKuGnaQdPnDeleDUKM/4a1RseQTvJZV/IQO+WXw/BYNpewfBm4CX/6/DMKsEvR1kb8s1+HleScp7eyKdmzv+HiEksDdThuvRLrrzxGUrABlkhqIraGheYd/MTSGc6Ryrphgy/WOXJ7DfSRTL2+ZogFSxyQ0Er6VZOAjStVseNsMhmLMbw6bAorFUe8JYcg7aol/rRWG1df1aOltQqXXJQgpX0ApRT89uSdw9K//gXz90Whsr0N+VEekFi5GScze9D7/gF2KH+HnaF5XKDWWREHw5VLYRRVxsI33HCamVgifKIzVc+Pw0xDFdfLyMkjx1C4v8yp6CMaGe9Gwt7tWLzKBhHlQvpiEo5G6tu7e/vxT79aCNMLr9BIMvXo1GZILDTH4ybiV3U8lJerwvJ8Mtqof+9TDkB16Ur4RBHf2xtx288AS9X08ZzxvSkOpv/9M6zdHomi1nY0dfRyOMraymaAtLa9hs/yBTA+/IR0qxsPjm3F8vlGuPqmHq3tFThiIw1Jcx+UEK+aX5+G4n//Cvr+Kahq7UBzdx+/Lh42Nb69Be1vv4WVfyhu3BaS5YhYJFV3kuEcQ/69vfhabj0upzahhRz1QP1V+O2/K+FO/ThKox2gZ74DT+p5iZn2ogtQ3LwUHvFtpLtlCNaaC3Xb+yhpbUFV2TMEmVjgSlYPyiJ3Ql5FjYL1Zk4Oi645YrGMFq69I+Pf+BI2Jt9h8+Hn6CFZe3nVmvTlGuoII3PvmEFeQg5BTyuoLXUI99KApNJevOwaR1P6aaz/p/+E1oE4vCf+v7rpgbmSsrhcMIBh4be1pHcDAxU4tX09Pv3kv8PYNxTRDx/jfkoxOd+8wmYGPg/SxXcGOxBT3o9hCp7sjRWx3iMKNSTII9252KO2DEp2j0l2B/Dqyl58I74D92p7MVQeA6kFbrhW2o2aBH+sJ708X9SD7o5a3D19CCYet1FNAVjZw0DMXWhA7evEcFMSlCUc4BtPtmC8Hn7OslhlFYgC0tn6d2kI8NuGgCfFiN+3EaucTqCYZKKl5jX27nKDb2QeOtiSROFAdZLY7E2yjbukYHTsAZpIJgQzQZg8MftWEbcf2iaGeEjj+S7aE//vX1fAPo4wv6MHzdUZsNZQhln4K+J3G+KOaeE///m/YUFwKt3ZjyjnjVi20xdp9SyR2Y1wlw2QMj2Esv5RPA40xj//dh0CnpYTtlThjL0EpNcfQRHT4awwLJlPQdu7TrR3t6Gipg417Z0ofnoKMvPFYRv+FsNjXbhiMw9rdl9CUecAPa0FFw2lsHj3FdQTNpU9dsAyVWWceNlCwVwNfI0doLL7JdnWNlzY8Q1Wa/kS/raioTIRjgrLoXkgjeoYwiMrRXz1G2kcf1FF7arAwe1SEN92EG8pMmOBHI83QxQY9SHjni82LpLC1awuDPRW47CxHGSVA/CSxqWl/DmMVb6G/slnFHi2ws9UFv9T3hr3yxrRzGYNCcaASyx14e7hXfhcwgjBtyMQdlNgM27g9tN0VPVNoL+bdEtjDjTsHqBUoC+mTF+6UfbIEYriEvC9V4TmtiY8OGwESXl7xNGYDTZROxb/C5ZsO4D8JuLlq0vYvGIpXO4TAo+24ZTlegr6vJBAtrWl+hV2qH0LtUMx5EuMIyFAB7/+pTT87lcRZhVgv/Ev8M+fSsE3rJCOyxG4TQLL1a4Rlk8g1k2K7MZ9silduOaujfUGfkirbUNTXTaOu3jA7XQ22kkOefsmsU0GhhHvrQidPedQToZTMMuYo4FhCpYJVwk3O2vvwVh+Bdb5RhNGtaE42Q8q38oj4GEj8a0ZYR6qZPecEFNGvkR9OrzUxbBlayQayc8T+CjWj/Kn+Shv2gjH+1/BkXwoHe9IlLe3o+jpUayXWYOARzUYm2hFyDaejxJHPkpbdweeXLCGvPxWPKnuxTAFGS/OmmOFtBVetpMdef8I2yXmYM+1HNL3QcSar4G9zQXUj48g6YwJvpI2wdksslXEs9O20lizPhhF5N7WPnDFb373HTZepWCb9CfxuDHmye/E/Xe93Jtkgaz1UyhaHh+M9esU4Uc2b4ACvYqkIKxbuRohecOYKL6Bz/74NWQ8olFB9eQ8tMOqbxVx4U0vxoarcGyHHNZtDUIW8a8yJRSb/vgfJNN+3EziH0ws0VgwLzv5tBW01mxDBt1TlxGAtcvX4UhCOdnfBkQc0sTyjS7I6RtHaoAu1qjuwosWXkKkOeUwNhtvwtWycbKjFCCv3IjTqbV0XzWueqpgpeY+FBDQ9OSex2oTD9x914/36eeh+I0kdl/IRBPjy0U7LF63DlFVY2h55onf/cfvIOdJwU5bO7LidmPtlxtx/jVZ6o7X2CbzW/xa/QBSW9pQ9jQY6/75n/AnjX0UZLeiNuUClBaJY2c8m3XTg1DHJVi9+RheEV+aCxOho/QNtpENZkvTnnto4tv/WIpD8WVoJ9/nBPk+C/VckN9HAWaMF1QXy+F6Xg/ZXPKaBdjKlmoPl+PgOkl4hb7hlrUPTzTiovpyOPvfRxMxZApfmQ6Mo+C2NyykDJDUDTQ9P4mvv1OE69kbCLt1cxIDrt2NQ07TENnbZlzaLsG1kQWn0zCdcIQlntjLyPq3HyaW2AbQ4335cFPXhaZXGjfbib3cybrqTn6VBVI6WKwlVJ8wUbDOSyxpw+P+9BlL5Vfc8dc5pohrm0Bp5C7M+dO3cA/PQ11HJ3pqU2CitQyrnK+gmHyVd4Q9anKScL9B+D0xhAeBOyFrHIxMGqua1+FY9vk/4ddzrZFB9aYc3oDPvlyNM8mV3IzBnsZnMCPf1PlMEuopphtpegITKYqPLueju68Ajuv+H/xBwR3JhDnv0s5h1b/+Ep9vtEV8OcUMWdexRWIx7GMreKsGuH6xZP0IWt9eg/IiNThczqOx6cCDI7r4Ss4CofnNaG0hzN22Agqbz3Mzedsp1vu3z+dD/epLNFF/Grv7eWNPPhNLiLflh2PV4k1wj8jj4tqUA8ZY8DsJHIorJRmqxUkHBSzQcULu4ASa0y5C8SsF7H5cSNjUhrsn1CC7yB5PaZz7h6b8kWmJJTaBeohsktYc/ErKBlHUt7Z3ibBRXg5l36eEmYMouOuPOYuMcb2gBQMTw0g4tg6rVtkhlq5tJSy2110I1f03wPaCu+ayEf8qTrHF2zq09QyiPicMSl/9EmvcLhImtiHvwSGsWSaNI2ndGB8pg4/aCmwIiUV9L8lifxH2qC6BemACydYA0gnn5uqY4nYx2fqOLNhb62NraCnGBorhorgMG0yuIJdiltqMKCjLfw37yHLqSxnM1y/Gb2TckPie+FkeCVPJOTDzI1s8Tjp40Qryq7cioYqHuS/PW2CF1E686CK9KomaJbHE81lqk0KgsH4NgotHMPI+BoZLFsD/WTOGJsbR21uKwzrLsencc3T2daIm+x62b91HvOxGVZwf549dLCZ/rP09ok76wWRPON7TGDTknYDSCjkcuFdI2NWK+8GGWK5kh8ymFtwge6e+9ShK2Gz4imT47TPC/rga8tWfQG+FDIITqtHe1YbMh/tg4nkUGT1j5Et5Yf5//xTGp5PR0NaMOz7r8C///hdsD3iMapKH2AA9iElb4yUp6ijFxE7k1yr6x6CGzuUTjip9q4Djz8iP7suF3dq/4Tcq3kisJR4WREGf9ET/VAaGyPd8ccED3yyzwoPqLsILwUxSxqcR5EZZYp24JAJIPlvIPt49oAvJ9a54TAH+cHcGPNQ3Yq15NCrZ7HK6Rzh38VPSz7N5NxmugdER5CecxFZzM2wQ+x23hOZ3ZMRP3clAE4HzQMtzWC6bC9+IEi7wF04sDZLZS/U1wiZFJzImXTjvtXiWxFIXblPwqa23D6UssUSBnNm6P0PC2BE+Pl5w8/LFkeP+2K6xDlv3R6KGJXRbUrHL7Cvoncsjs8qva7LNLIgj55L6XPfqHJTFqa6N+jAxMYaeoSGffBH5uonaS09n0zSJNzMH5ocSS5vVVmJX0sw9llgwO4Ge9jyEONjAVGsdfvfPn+CT/2cOjPadQko9OSVCwDSTPp5YYv0ZxqNDith2KpYc7iSYbFLBrqipNV29aSHQ2LIJoe9G8DhoJcQML3JKx95+9DS+wO61CxCQRMEABU/HEh6ijs5VZpxBgLctxL+WhPlZEnYytEE2elBxe8lNn2ffycgJd4f6Ki28JOM22psGp4ULoXElm3NMhvqzsWfFfDiG5nOgMT5aBA+5OfC4louajMvQUl6L00V0gl+Kb9hBX8sC6aSQyed2YpnWNTA8ZnXVJp3B3EVmiCWnpynVCSu09BBeMiC04TkB5vgQ0sPcsWqFIQWkvPsIjkjpTCCneAjl5BC+vCCPJRZB5JixLxcJHGJeYqni0QFILfoCq9QNYWJsJCQPQXhaOYKu9/dgbrQMexMEfB3E3UNaEFewIKcFyLxtjxV2oagUJJY4+diKiPoRlN2ygoyZFRKa2X3UqpExuob+7+9G0pPDuFBGnR4rR+Q1fzibquKv88zwmH5qeElBlpYhoiqZAlfCU98ZxgFZqC0Lxbr5a3GrhH3ji8CaRiP7thskxXYhjdryKkQdMi6BFFTxZm3UpThBYos6OVS9xKcPp+0ymkws7RSH1Kk0DHYkw1biD5Axj0DXxABC3XdwiSX25jPz+VGcfttEldci9mYA3C3U8Jev9HCHCVX3G2jJasLxVhE3BunHLOCgtQe5nQ3wUyXjfi2bOMC4B3RUPiSHciE8k7sx+PYCZOXsqI1d1B8q3dnQlVXDzmuZqK1Mw72QO2Cp2rrH4TjsZY/VUl9BLTiDYLYXNz9ILDGdGENxxD5oz9uCW1XjFCRO1y021Z/pay+1QV9FBXbRbE4lr/D0ZSNuVI+i+mEQFkrt4/jK+tPxLgbGi+bjVDqL5l9DXVoTTmzTBrThpNkm6OwK5+SdK2OZsNTdBOuwSnS3JcB10QqEpJOxp3/T1syz6d9jJTgmvRQ7LxVS1JAJI6nN2Hoqm6uL6Wl/+TWsU1CGf3Ijal+dhaWYEm5zy3gJp4QcVYZNTcXhUP/rnyCtagBDYVne6YLT2S10RwvO6y2F5slEdPNxoCklGAsXaOF65TDK7rnCxHoXEgnCWJ/bi69gk7Yk9ie2ojnvGnQWqyLmPT15YgxsqUMfyfvAWD+ywy/gwYM8Gtt+pJ4Jwp5dG/CFpCJOvqFeDBXCbed86J7NY41GynV7LHeIoICuCt6bV8HYJ5Y4yJOLsfbnMF2ugD0Rb1GRQn0VV0U43y/urX8Jc63F0LvHeD4dX9nXMAbIATnv7oitesr4278Tvn7yGbY4HkYiGWimKzmXt2L+dke8YJjVnIWL908jmfRksDYGJwP2YJPUSqzaegkMvcvuHsbclXQt06OqWKyW2Iuwij68f3IQG+bMxfYzGdxMXF4hXhCz6l9ewEIxc0SxDGz7C2yRdsVRitY6Sm5CV1MWftks5Ua4OzLKzUogrUOs7XIslNHDyWS2pTyv8L4E9BGbTLaxnzTx9GpxGPo8QBPZPeHEEsOz9wm+ENPcgotl/aiIPIKFqw4ii0SW4cGbW3aYr3gcBTTwTNeGOrNgvWYeVoa8wMh4Cx6eC8cLctKG+t/h5pEA2KiL49cGbshs78HDAFdIaF7glhOzUvToILaIrcNDYthA/i2sFD+Au5VdGBgnmSb9Gul6C0dtWWi5p3C86umrRPyR48ghLBx4n41rAf4wU/sCX+ofQzld3/zaE1Ka6ggtpE6hDv7bXaDp+QpN9VHc8rVL2b3cODKZLb7vA+mFO/C8tx8JNsrYuuM0h/OslEfYYYGuMcKreMsQJnkzTsH9i2Boia/GvTqqp+AKxL42wtncThoLnvyVxhF/lHcjo7YcviYW2OyRQJ4ItVfYPnOJpR7cD7LGf34mgS3GJjCctBmGsAy4ggICmNpXF6C1ZBNiSX4n9YU1cLwWh3Tloel4nVtGx/oz0ZcBm9UKsD2TiZb657DSl4LrS56EsVnIh53mYK3/K5LVaKz6ThdHXzbxxo+oJskdC9fvQHx9Gx77aWONki1ecw8aJGfXHFIbnFDA8WYIT064Yc5aH7ylozjvNWTfE9Bc+hjaJhpwecKbssuWB7P9LQTLG3jEXmK14baWHDR3UBBDzJqWWGJOLPlMDLPeXNHA1wb2SG1lMs40dRAPdq+Ggv0VFBXchYbWUtg94i0gZH1gydotqzfg0ts+xAVLcj5KNR+beD7KIgSmd6HkliXktayQwvWNV+Lc18PE9TwFTm0IsTWY9FFGBjrx4vFNnHvDwvEG3LkaCEczJSxbuAoxDDt70mArScELgRn7Vtd9qw1wc76O921lsDOZA/UrjEM8mWgvDIeZjAT2vehG/bMDEF97EMltI1zbR6seUmCqicNJNejllp4SL7g3y70oSIrDjeu51I9xvAm/BC9HYyxcKQ7rl4R2xXewTMwWt8q6eTwayIGT9BzsC69EU/4laBuswfE3PLwgDcdZO3ms0vUCuT4/nFji28D8MA84s+X6pCM3rJdA1T+Rw3SujLyF94YFOJjYjYHKq5BV2Aj/RIZBfYhwMoap3ilUj7XjlOlCaJ3O5t3DSmcaXNYtRlD6EAYKLmK12V48LKnGTbetWKp2CQyqWX/G+4rhZSEDlYOpKE8+jGVrrPHgPfP82Zh34vp2CagGJaK/9RX5AWthcuw1Jztj7S9huUUKJkFvOV0fac+Eo8V30D1PcUT1bWxesAl32Jtmfql+7IAFKgFgHv9zd02YGBxCAXsIlZpH3pDQIjypGUfzy2PQlFiP+wRewnsssRUUvcW3sWqhIY48q+VkZ3SkFN5KC2ETEAf2rlw4scQShsXh3tBcsgXhhPMdaWfw17/Mw1ry1QyNpuytoT2baTeEkYkSHF2+BNtDktFB9nlaYol0hvkCbJZYwyyJJW7mGdnIg1s9oLU3mUsssb2f6tOPw3CXOq5QED4+OfNqBtEgTDSnQV1mFSQ1d8LDxwfunt7Yu98W8tIbsOPYMw6T396wgtwOO3BDT6WIbLOkkh4i+Ov/Jmg0Ew6qY72pJ14UpsBjkxiOpfE2MB+mc/GByvh2pT1eU1OTAzdB1j0EZHY4GWiveI7AiOcgGEZNXiz8/ZyhOOd3vGd35sNe7WtoHsjk9Hy4LRtOJvOgdpHnIwx1l8DLZBHWXknHKNkTQb/YXjxDNfegLq4P79hWDPekwkx3Dgxu8ZafsLqaKcbQXyWFw+k96HhzBUvEnBHXSPo6Md1fYjNlRt8/xhoJbfg9qaO+TiDRQwsmegeRz5eh2sc+kNDWIF43IWrvZqy0fzKlQ+S3H9RcBIvoUmrjlD/yQWJpoAheW3WhffANhyckcQjfvwsLNh7h9i1tSjqNBeKWeEB2cbz1CYzJph5lL6T4ZajwKJYp7cbTd9W46GKL1ebhYOEEa0fD64vQ0lNAYB7rOV3bQfpi/h10zuRjaLAMt47FooJOtRa/wPFD3tBe9Rm+9g7nbFrxTSssNLVCPHv71pUDZwdTWN15h0byB+d+Z43YBt6XbRkrkq/oYa7GEcLHt9i5wQwWZzN5tgw9uGG7FjqmART/jCPtqQBzGxF+jTB32wYsWyCNe8wGln2YWGJLuwaHWxB2eCM0rc5xMk4IhzC3LZDYFgq2Yp29NAxU/B0kdPfjMcWxgsImj5Te84Lid3PJjmWC3Dp+maD6u3DDTgIKXjEcrvBKFQ5tXoojcW8QutsU8yQMcbmAC8y4Mkzj1lUVhw1/XAR1zwsoEMAvlUHiduF1ijEXkF9FMQUrxbEHoL5UhefvUal4dhTqS2RxnxpdGm6NBaq+yJ5qLh67yGLDwbvoaCFbr2UAy/PFHH8x0YqTtluxwvgS92GhwvBDmCvljJRu5nfwsYr824mRSvhoyEDXLZy7jo34RFcqzKXWw+FCHuFlPQIMtaBs95wb316+PP4c9PMklhggkhET8L2rOg03L57GPksF/Oa35EDndGBiKA8+KxfiSGQpuin4mJ5YGkHKAUOYa+xFXvcAznjOx2rvmYklcmKct8LM4iyXZOipjIfZ+r9ghZkr/Pz8sMdeE39m+8HsuMQFnaPjFOC05sDDbgN0z+XRE6YnlrgZSxTQszbXJh2DrI4qTgpvx8EvU5+nnrpXmLjEUspFLFiyFWEl0xNLTfl3YG6wGv5kHMbZp+GF7uPWuJOR4olkN57HheJ4iBfWf/FLSJtGoIZtzsefeTCTvm/GEkEtws1kYOIfi7LcaGhJfYrFm3RhZKBHzokhdLdI44+bN+N0QTeeXJTDqsvx3HR0bs+D7gqc3rUMjjEVmBjrwLXj+2GivwXSy8Sx0303JOfIYMd5Av7RBgR6m5KDkcEBI/vWX8YtVwqcNPCMQGmInDSvpUvgEl7KGb6e4WKckpVAcHQZt4xhqD8PbqsXwOvOGxQ+CIbqv3+BNVrG0NfXg46hEdTWL4WEjiWeU4CSEroLUm5RaBxly2TG8C7hBOaLWeABaVL9S0cs19DBrbe8JAnHH3LihsjJf3rSB4s2nEcJCXzfAE/GMsLsoSa9mcsgv7iwGou3H0VRj2CtMOOf0FI4IxNE8Y2rcGHgVfEkBGZyqrhewZIUjOdU9+Xd2LneHBlUAZdYshdOLF3G4iXbEdXWhRfu2rDU8cNbYlw//+0SS2z0Ev8bS5Nha2nG9X/tFkPY79TB14sskEDtrU2yg4SGPsLLmHslSCxl4N2by1i47CCSOqjtFOz0kkxXvTpFAf8yRBF4p59Qx9b9Z1HawwOeyiTimbo2bhb8uMTSyqBH3H1N9wPx1efi8I7LxHVvOyw34CWWeqrfwNl2OzQ3SGC1qg4c7Yzw1RwjRLwnye54BQ0ZddiH5XPGSJBYymwrxuGlYgh+XE/8GeGwo7ctH24mi7H+dinGyEGV2+aJ6FIKSuk+tKZDR04dVlfyOPl+dMMGpsZbsGTeBmyzs4XimjnQPJFJozBbYomN6QTePT0GM9XNuPmODPC0xBLbv4K5S2SUs0KxZcWnWLJJb4a+bMLZkj7UPjwNMdmzyGFTfGlcm4ojYLRkCc6+IQ51pGGLlDp2h5dhbLgcXjqS+OviTdA1MoS2rgGMDdQw/88bYX2mCM2dT+AjsQo389k+aDOSXCQzvcOFOCK1hPpRgMH6eOiom2Hfg1oaB9JzNhidudBdpQHrm9koTzsPN6nNeEygNzgyVQ8jhk2CPZaoWR8UimvR25OBPcsXIDC8hJy0CeIFPeNdHHSWm+NWxQAZaleYWu/CM+HEko4UfBObUP4wBN9JH8Vrwp0+vg4xXGfP7WxKwrH9FtDZLA8JCRM4O27Gd7LKOJ3RjwnSf5cd87iZpAz/uMTS7kj0dOfCTNEaOy/lkXsyQU426dfEexzeNB92QXHIe3YRbqvU8YRsP9PDjqpEbNMSg/F95o7NSCxx+x8IPg09iDfPbuH4qUNQm/dLGt/znOzmXdqKeWb2eNrI0nuDeHHvIrabGkFu6Xzo2DhCU16WnLYrXGKpKPIQ5qywxzOy0OOVLLHkiSu53RgaqUP8aSP8/tO/YKWKNgysXXEmr41aN4H3SWexYOk2hFdTK9pYYsmNnPB6VDw9Aqul6oijiodG+e1lLzpoQFpqE+FNwdsnv1uKLSR/Bn7X8IYFrR+ZXcgwv49sY9h2KWw99hDNpGgzE0uVj32hZqqPmJpRFEcEQ3zNJRSSfRkmrLgbJI6lNidROTDOYVDvQANO2khA9uQTbjBgMIMAAF3TSURBVIp4TUYYPCxMoCovicXa9nDVl8TvjT2Q1dGFB/77IaMfw/FneGIEebE+UFu2AY9IFoUTSyzZyILHB7s2QlJvD3KJhwPDwyRr5Iy9DoTVdkMoSJCTpeMKa8O5+NY4GOXEsoY0D0iqb8GVPGZlBImlNNQV3sBisX14WN9HGMqbGVOfFwrDxUtws7oXCbtU4OZ0BVUElQx3Cm/twiIDM0RVz0gsUeDPlutoiMnhLgWYrakBWK7ijTiqo5+u4zYQz4mA2OKtiMrPga+pO/T3p3PLSKZ97YxLLPGXwmme4vghXJjLNTw+hKxbR/DtqkC8IX9mUl8Y8PS9hc0maxgefc2rm+R+jEKFU/piMPe8g4p3qfAyW40TZFyYvvR1VeKQ43xsCMxA29uzkFFxQXgRS+CxJR1kV0oeYOVCfZzPq0acnw50NF35TnE3np08gO1aJ1HIDsd78SjYBfMVfLljlljacSEBxckXYGCgiosl5DVRu7l2knxO+WyM2DLiQTx0UYS+xwVUkLc+c8YS82+YniYGbMaGPSEoos6xLRD6iCEZ0epYuNULT55cxjZjZZwsIHSjZ3VTB7vehWGz3nJ43nuPB1flIfOBjyIJz+QipO0zxYq/LMVGPSPo6ulB19AEKpJ/wxq3C6hpa0TIfjO+j8ICixE0liXDz3IbtBQWQVZdD7t2aEFaTB6xNPZjncmwWTkfB6PYpr0juG+lDDeXUJTVZMLZSAp7XrZwH7Bgs0b6KEC3tpgLw0uleJ9yCCt2HkdW2yD6qV/9pTGQEdNB4IvaqcQSURf5L10tbxHqawkjrbX4fI02bOzMsEx2BezYPptF4Vgh7k9t6eaSsP2dr+G4aiEOxpbgbeR+GG0w5hK2I1QneTh4dtAQVmRL82hcf0xiifloaeesYbzOAm/6m3F86XdYKLURugYG0NbTh46uBlaKfQHbu+QEjzXBT2Et+ZBP0NqYgq1b5GB8k5tPCq8vvsQieTXoGejz7tPehGUSc7D3eQ+G316CvJkX7ucX4/xeY2zwfEESx/ZFIUEYa8V5hx1YaXIV6S+DIGNzGtntJAvDQ2BLARPC1mBJSDS66XnbZHVhdZq3hHm8mQJjJ3NY3S7hyX7TK9ibz4PhlQo0vQ7AnM/IV9KksWe+o74BtJTk8Nnf/PCaepzkrgnnHcEoo/qZmlXEemKZjjZuEA7WJx2Buvg6xFQyuzkltyxR0ZJxHNJzd1BA3Mq1YXi8Dqc3LYNbQNwHM5bImtHQeWOHpA73YYf6xBNYuMIOSezGGaV/mO0tU4fzBstIz1I/mLHE+V2EyYxmTSxRpDveX4g9GqaEg6lc0M1kpbPkKlTNpOH1pIlwY0rmphExgJdYkoG0ji28KWby8vGB574D8HtawNXFPMusUEtsdfRAOje1dxSph7djh5Ij3vQyzOa9iC+LtMeCrea49OAiti5diTDCZzaxgPkyOXcCMUfKFa+pMpZY2uZ3CRXke/YMjZLP1I6E034wM9TAKqkFMHLZi80L/wyr4Odob8uFncUCmFwp5NrRT7rifUACevd4jktPWwH2GC+B4rU3HySW+quisUVMD3tj6tFRHwdrPVn4vu7k9JV9Ma6vPgGmpvOx40Yl2rJvYNmyIDzv6OdkT5hHDIuHKuMgL66JA/HVxMtx3h5LFsdQypehd2w1g54urhVV4vzWr/EHOWUY6fN0QU9HE2JyX0H5Vh4xe6qNHySWegqx180UplcLOPs0MdqOm97WWKIexO1bWveUF+PENlHfCi9DZu4irFDWIXxjzyGfQF0Bf/jtbsSVl+O8qxeUbZ5yL+IYxNekX4Dt1k0Ui7JvnhMmM33ZPg/6Z/OoPxPIjvaF5VYdSMnIQtHKHdvXf405+yO4xMPb65ZYYGyJhyyAFiSWbr9DRYInxR4hyOqi+IJiDLZXaEXcacwRs0VadTaslF3heLWIp6/Ukms2a6G37QgqqQHt73iYq62wGLJqehTfaEN6qRy4ybYfJJbIF2e5gdrnsJzzr/j9sk0wJP9Zn7BGYcUi/OciPTwgDGT2tCrnLPRk/oRffEfPMjLG1qtJaCRmDgy8R9xJA/yO/DFJikcMbNxxvoCtA6pCyIqFWLB8A3TIr9Ime6Gjr4VVSz6DZVQhuiuy4Kf2HX79+RJs0jXCrn3HUEBMIY1F5kUfrP7zJ/hqtQaXLD7z+C2XnCq87kp+sj7ucYmkCZTGH4MrxcBPKW4kzxXFCQEcxjyi4+SjKvh8iQS26FJMQfKja2ACpdV/xGcHItBZ9xo29ubYfZfZHirD9QixMYX0tqtcwijvli/mSO7Gi44xzn5ycsWyXj05MN9gBbOTWTyc5fyGegRpLMCOfTF03Ah/Aw1s2MWTj48uk/0J6GdILFFH2caFTW3cJmEMKJky8yrLg5XBl1A6kcW6jasWKyB/iAweO0XgzG3ixzSLXLEjZhrY4ngH7RPDuOGvC7m9TyhM5C1fa6cgEeMNOLZjG1Qdojhmd5fcg+60pXADSPSzwDcyJrhY2skp1fhQI865mkNyx1XO2RskA8xtOEftG65LxnZDV4QWdKIx7SRWayjicA55PpMzX34csWCguSgKeku3IrK8j28E2PIbUnIK+syXr8flopFpwSxz0JrbWlDXQ6DD3nySQ8CxgUrmRRd8Md8Rz3uEhGgGfTSxREHn2FgBvMjw77tZiIbicGxcNwc6gXfw4F4UwsIjcTv6LiKfvca7zn5EnZCGdEgct0cJe3va3ZkBn5Xi2PO0Ae8femOJiio8r9zF0zcMaWpht0kLRsfJZLPE0l4TaNDfDMxmSyztpYDb8XYxL7E0VIgQGXEcjaTglY4nE0u3M1B0/yg2fiUJlysPEXM3EjfCo3AnKgb3X+aiifj45JIVJJ0iUP93JZZ68ez0HixaF4BCEoR+CjKHyL1Mu+IN7fVeyCf+PT/3PYmlGHeI6ZLxKBuc8QaIxpUU6H3qeWzfpICLxRSQjo9S74eRcsEauustkEUVZNy0w4pdN1BFjnA/c1TYWxIKMKNae5DiTY6+1j7kkNiyPW7Ypm2MhyNDdThjI43vdvgiMjYRbwkJOrOuYPFyKzyiv2dPLGWiMusi1e2AJ60s00/OPBnddxQY6EhYcs4Nm7FktO80Ski0/6HEUnAcBW4sQB/CdV9prFhhBUcbC0ibXCSJ6MMdV3l8vXUPbt1NQG7jBAZL7kBMfBtuVVI7P5JYymorw0GJRfB68J731ohbK5+DA0ZL4fSkHYP5FyBn4oHI4k6ON7zEkiYcbuai8MVJqC1fin1X7+N+DtuQuAmHHRdhcwg5HLMmlnj60lERDVMDcbjda+AME4crNJ6s/rwHjjA8eA0ZqdexSWEe9I7N1Jd0VPYOoejucSyVOYUswjleYil81sTS+Eg5PNTYksOjuPMwFrfCw3Er6i7u3EtEVk0vmqofwktcGtdzB34wsTTc9ATaawzgxu2pQHjIGNmRCk2ZnfB6VI2q9LNwXrkJcfUfSSzlXYf+YnFczuiZclD5xGZH9Q6+hZ/MAhy4U4Qeti8IDVtXSRQUlpnixrtBlN51geEuWzwjJ4fYiK6y69iizRJLzXj3OJgMtTtSyHPiYRXTD7qIEP6Wqwo2qJjh/N14pNK9o+8vQVlLHsdeDXw0sdTdWwALBX1YnMnk8LNriJyj8VLsV9LEvrBMFCVTX6XUwF7efV9iieFrSzvhaxd/3zUuscwrlfcO4usvd+Ax6UbBFV5i6Tl51X1FEdDctBLaR28i7mkhyesQbu21pEDo4kcTS5eyGnnySVfnZTxFTFQYHDTn4rebdiKxfgLthBMfJJZSG1D9PBAm4hu5mVdjY4QBjG8UTLCXEqy+sf4aPH36CJGXfLFq+Z8g4xOBWopap88IERBhFo1b0kUlrNx+ECXUr0E2w4mdG2CuJFuypgstHRcUERPybgdCTP48CsZ5iaUHx+WwaNsZVBOvWWJpYKgegebikDr9kphSArstqlC2PILb8S9RRGNbH22LBdsdKPBgiSUfrNKL4jaz/Vhiie1fwkrmDXtIUvAVXtRHY0c6P0T2pikd9vJfw8TzAiIS3qCahCH39kaIbfdHCXnxsyeWXqGuJAxii2xwr4a/6Tr1oy4rDPpi22lce/HYRhnOjpdQSXUwdfmxiaWOV0chttIZMdVkx8dGONxoz7wG8eX78PJ9IQ6YukDXJ43zX2ZLLEX42mLRpiPcEqn+yeCTaGCQ7MAwciMCMH+FB1JJSSb1hTFnpBT2mwyge4gF4lQ3exuJ9wjU1IVzcDJqyNHeYyqHoNdscRsNi1BiqbP4AqRW7sL1wi6ScfK/6Nl9hXewQtyV+tSIuEPa0FR3QR7nJnXj6XFvmGgE4y3T01kTS09QnnaZHGBFBOcT38kf4+0BM87xRNheMF3PizaCpIEtkknHh/gvz7rI6R3or8YZerZrTAlSz2hgpSPZYvLvWXDKmvI6bDMk9p1EVnIodHTlEZDDWUEuCOsquorNlmsR+KYT8eflsIr5KIS3Uz7KMngnV+CVjz5kJXURHPEAEZERuBEZjfBI8ldya4hH1TjqZcr5KMzuDfTV4txeKQoKfXDnQTyK20fRknMBuhLyiGG5lI8klt7VZWOXvjh2cbO3SG5JpvrrX8LKdimsH7eh+bkvlm0PRkbr9ySWyP8YGevBwxPOWCptgtMxD5FAdmCkNRVbdVbA6gU5TVxiyZfa0iWUWFqAg/fKUfY4AIZaurjL8ILsOzfjy0cLBtqeXMLwBxNLZFNIuhG6xxqrTW6jaaIGgcvnYP2uIETci8FNzj7FICL6ATLe817mZF3QgJTZXty+7gs1+Y2IJts+NpAJzwXfQtXtHO7eiyZfjXdfZMwj5LWRvc05zyWWHrwtxQVnQ8jv4m1O3c2eP96IU3a2ULB7hsLXRyhoCkJWB9uflTBnYgDh7ishcTgWvS0ssaQFy1MFnG6MNb+Bg50pLG8Uc/ZnKrFUjuY3hzH/C3XsvRpJbY8ke02+Y8xdRCeUUCBFvqOLBhzNj3FLxllS4McmltoyT2PlPAucTm8mD4e9fB7GE29l8umCUEIqIfiCKFs2Ry1ClK8FZNT8uc3raxKOYz75XrFCX/SaJMIB9jGM+yGykN51Bu+pUWzPE4bVDGt6G5Pg4apPstOGrqoIGM1ILLGk60DNQ5iaSWP3w3qMku/E9jlrL7yMzdZrcSiV4h76bdozBUTPmloKJ5hjKigszuIljbJDLWFk74Y0FmSRpKUf2w4dBRtutsQwtYPJRn7YTmjucsGD53dgtkwCoflkLVliiXzhnFvemCPlhHQacpZYMvG9gHLSe7bdX00qBeiK6+B0KgKP0hni9OO0LunWoQS0ssTS9vkwulDAjVV/SwH2eolDN7qENeRHJ5a6muJhprUcLmwWILWf+TN9VXEwsVoO1+cd6HkdCrFlR/Cs7ccnlhwpTijmy9BkYqmwEmcs5mG+zRHci43hdOEm+XiR9x/hZVU7l4AR1DtrYsnZBMYX2bw64v73JJYGiq9g1XeK2HEkjOICpnMRuH33LsLj8tDeW4vTDu5Qsn7MLfFnY8MSS9amG3GtiPfxDEFiyfBSCQZr4qG0XAE7j11HdHIeN8sp3mcNluy/wZutNlti6c47VD72wiK5Q3jVM8K9yGEzfUsfBGHBqiCUtudg5wYn2F9+y+mrILFkYB6M6oE+XPaZwtyithG05F0izF2NeySCHySWKHZjm4gX3A+A2Lc6CI66j/CIcNyIuoeom4FQU18Ay7BSbhyY5nU15uP+owe46r8Nny39Djtu5nAyzCKdXOaPRV6HrcZ3+HSLA5431eDS2kWQNz+E2zH3pjAvMhav3nVyfsJITxVeJMThxqX92PDFf0DbPXJyNnZNwQvEPoiF/85VWPzVWoQVtaP4jhe0lusimk3LJB0qeXQUjhQDsF14piWWiNEpgRvw5eatOBceSzaKZ6si7kbjQVELButTsNPaDA6R5VzffnRiqa+AeK8Pk6A0vt/AXme+w6GNmnA9mU4+Rw0O6f8fmlhiwUlPRx68Ny2B48lknqPEL+NtGbC3XIYdDys5Ia9IOo/lq3QQ8rx40tFnIpJ9jZROUxuBWSwhNISXl/0htvYQ0pmm8MtQ1QPo6KjDMaqcE6qOkumbdzOAGesrhYf6XzB/ixeKScLYM2tenoHCBjnYP6oipgtKH+55yuNzGSsSgjG0pB3nzVhiuxF/UAh0iR/MYWNt5m36O9V/9hatsyMTh1dJwDOMBSSCMojH/nbYqHIIuQMTZPAJYKiO0YlxUswxZFy2xKKtjtzbd+Hy6oIrxFTPo3CIjMYICwvIoeIHyALiJZaioU+BsvPDqQl/rGRF7MAyNQs8qCZFaX0Oa0NxApWpdWa1z4/Dbrc30knS4g4txhfijnjKH7Sm12ewZcVOPG7vxcu9G6Fl5Me92Wel/nUAxP/8b9h2LocMa+MHiaX0UAdslNJDJmcVXsFz8Q8lluZjT2gOmvIiobFJDnuTmQvCKxlX7OFhexLVI+N4dvnjiaXaZ9ZYqqlPRpyNksCg8sCpkJyxDYslcDmHPyLjNThsoIz1Fo84EH165odmLJER4Izrh6Wv8TlsjBbA4GQmX6Y6cdJUEl8pWXJfacm5aoWvJPaCN4kXSDu9DZ//TQOR5JxVx3pgntJGXGWbCXFlAEUFpcgteQmvFd/C66mAD6O46DQff/hmI40H8P7JDizWMkYcJy9V8NR3gpF/FpobH8JgyVfYf4/tksHKECI9tSCxgQIrOkoOUvtIYqmHxoZpG0nqKAWiQl8L+CCxRA49W9rT35UO70V/wyf/8gus2RFGoFuHo1Jfw5mHrFy5vW8Zfv/ZatxhBrQ9GSor1eHKojYqLLFkr+mBgt5unN4hjoV7b05OV33/LADK4nJgy7Z7c899mFharQnnm6/w+LwXxOSCuSmxrHRkB0Hm3z7DliMZJIWzJ5bYjMfh8Q5E7VeHkooFnrcwZOCV0foXMBf/AioHHqOpNhm7jCVgdJm/0zWV2iTSF0cvvKExKLv3scQSjWX7Sygt04Ab93mpbpxxNMEqw/OT7URbKpwcHXA6sx3d9XE/KrFkcS4b40MVcN64AYrWkZNfmyqLd8BSJS3crhhEXeopOH1fYok/Y2n612V4heHo4Hgnwl1WY4F9CDfTk5XcUFt89bkqbrwfQ3WcExZvUMdN/hBXxLpiwXxJ+L9sR3vJDagvnI+gpCmgrnlXgOLaDLgo60P/4Gv+r8DLQ5vxx39fh5PZ/Rjvz4b9tm9gcJW5UUDqdTsst7+N1olWXLBYAVXjAJSxxlHpzDoD+fmGOPG6FdWpJ+D0g4klXnKrOMoNEgZmuMOyC0KlJGo/2ZZg5JIIZJ/TxxxzV+TS740PfaC3QgXxfMM03pYEHYl/xUozXmLp7e39+HKFGzKZkr2/DzlxT1zNb0FbUxky86on7dlIyTWoaC7BQepnb+oZfLN4J+KYkHe9JKeeLYVrRndlDLYoLIF5LK//rNS9K0J6US3K8rNQwDZK4pes8yqYv9OZHP1xzulgs9aYPRIeZ5aYbSX7uHP1MjheTuUcRkGpS70EbbVV2E1YzN5nZYTxE0uEpUNEZU9PY5mkM2KY50GlqzAUa7/6M+TO52Ki9j7klbVwOE1g1esQpLEE/7TODdldnT8iseSLhw2jaCu+A521pjjyjP8QfukuCMOyr7Yhgnvjx0ou9iz7Ep+tCQR7T133cjckNNQRzhmhBi6xpLHnFdq6XmCb2N/gcbOMRp2VcTw6ZACx1WdA7jPirDb83YmlKMKr0eo4rJ9PgU9YOb9eIOYo2QnTYNR2V+OA8fcnlgQzliZ1XqgwxHn/5hK2LFhA/s+U91NTnov85jrccFwDRXU3sFwOK/0lYVBepAXfuEZ0ND6Bh8mHiSXFw2kYbU+D2tK12Hk6d1IGE04pYYGOD94Spscd1ILG35FYMj/zFM01iTDWWACTS/nsJq40vC9DKsl5y6BgP0LCKsLYnvZ0OCmQw380lnOCBaXg5h6IfyuBoxlD5HPYYcE6dZwvErwELMWRtUuhH5CE1oYUWOrMg2pI+mT7X4WYYL2MJRIJcx/7L+F8lCfTfBQKfhpGUHnPHZLqBoiaZHg/olx04X8yibC/CceEEkvdzVnYq/MVbCaXOQ/jlqMUfjdPikssjXckwUJsPo49ZjI6gfs7N8DVKRR1vQ3ws1mAFa53J/dnK7/vCdWFG3Gd7qt/uu8HE0vsK1ojfXUIcdWApHs8vxbiUehO/P6PS2HLZkPNmlj6/9p7D7AqlyxduJ/nv/eZf+7cnjvTPTN/p7lz+mRPNGdRFCNiVszpqChJQTFnMaMg2ZwxYALEQDCLGRURFQWUnDc7J+D916pvb9ggp09PzzkzPd1VPu8j+6v6KqxatWqt9VX4EmtO5kGdn4AJI9pg3nGbvLAWYNmQL/DtxDUtnrHEt8J1ibqmpLWF8vQ9GNqvL/yulFLrVDgU4IzOSw4Kx48IuisIHD4Wpx9XiRVlGjLWB3zbB127OaP7ZGXruVH/DuHe3dBrQ1yDnmspi8eq4ZNwkaZ47dNd6DVtORJfl+FSyFx80TEAt3mwUDAWJMJ96FfwOlmAktvr0apVH2yx3Yhcb07Dcqd2WH82F+bq25jWY9QPOpbG7yEb4t0l9Os4FFtSG3XHjJNLMSbwHI1BM1L/gGOpIHk9hrQeKHgM9Y36DzsXjIXJGNZ6KDbTvKIhI1oc3fEiHgOch2PhkWsOW2yAnMu7MXyYC3wu51H96vFG3Ao3F1cdDSFbsNLo5W1uRZnHMLHjN1h9+lkDz1OpSFw1Bq3aj8DpXCvUr4+LW+Hsl24ogdIETkDfkbPFMRH8YZKLyUveCI+pY0i+URlUX56N7R/uG2QUtev9w7sd4sXqq6aOJaZ3QfJmtO/bC+vu2FtdjNApnTGe5GteZR6CpnWB9xF7JcuwaeoH+LBDANLpZUfHEtP/3q7hcCG9TtlUSn2ZcRg9Pv4fGL39OlT/YcfSWCw/UwyLMRNLprdCj9WXhJzmkHnMDwPajMEpkhPVt/f/YcfSm3h0+WYMgm4rPJW8uAXH0lh3HMpW4UJIH3SavVecNSoC6TXr50zAnkcV4oOHPd9/r2Op4NJ2fNzGB6ncudV3Mc7ZFd57Gm24suvBGLN0D15VFmGX/9IfdizReJm8/zXKyYb7ZOAC3LWL4fLLGNvqd/jXBScErZ7um4ZW03xwg5lS+wQB86ZizvE3qMk6jo6fuGLbFbvs1CFyYWt09j8DrT4DHgNacCx5hOJ1VQHWTfgEXg3Xa1txgvTzf/mis3As1b7nWLJAbyjHroC26LzwjOBRDooqqMP+BX3wmRvpa1odch88QA4TzxYOBXyGzltP4d3bHKQ/eyfoysH0fC8GjG6PzU/LcHWDKzr4RQp9ToTae9g8egxi0/Lx4sVLPC3iHlbCzS2TMdLJDw+qq3D/UXajnCTuXfTlt9iQkEWyZg3G/KBjqY+4cfZN0hx0GjoDcQ2TpAknVk7CqlOPoS+9B88/4Fh6fGgVPuyyDI+JELVWoyKryE7gYyz2eXXFQPdVEKcFUNA83YO+X9EcyGet1Odgw7j/riuWDHwdnxX3Tnpj6IBRmLkhHDvCwhASEYYNQcFYu/gwMsgq1bIxRoPtzvGFcHUdgID1UYiIisSWNR4k7CZg/flXNDBY8NZCVfwIm3xcMdRnCcKiohAZHgzvccMxbPEOvKJRypNaZdYpuPX7FJMS2Whlo0IRsuXPdmPAP36APn7nkGPgoaXB9d3L0W3wSMzfHI4oym/z6hkYMGgwIlPeicFYdH0bOrX5LQYu2o7oyHAEhexowLaL91HIp9A/v4mk00nI0VogrrNtaD8pqBYjnsZthtugqZi7LQphkZEIWu+FkS6Tse5mPglCmigMerx4koIj11+ikr3o79LgOcMVw8YuQnB4JLaHhmN7cBS2rvbCnjv5NNDIWHh7H0cupZEA0YNvY7GXKZaLkzAd0+9/o8OkNQgnOm4Pj0L4pqUY5jIRgWczoaIJxkjl5iSEYnDH/pi5PhLR4esxoe93mB/1WEyYF7Z8i3/8/Cu4rVmF6KgdmDRtMKYeVZyD726FY3gnJ0xbEUpxEWQITsFH//I/0H/BUVRpSrExYCT6bbktJka+YexlyjaMaEuKW1gSMnJTsfjjDzH7UKaI15gysPmbjxAYkyUEmJkEsG+bX8Mn9Lbo87SDCzGo1wgspPZHbl6IIVNHIig5X1yLmxg+GV/MOYpCay21pxZvErfitx+OB80hUGXtgItTR0xZGo5HxUwjZaLgw9G12lwcXNobTq7TsZ77fNFYjBrpg9gXynaChOA2+Lex65DZgmMp+2wAPv/2M4xdGYpI4mNHfgi7moka3tZAQsWt5xD4hRAfb/XFkF/8I77oOQWPSGhXPTkO115fYtzSKKJ5BHxcnfHB/3HF0TdkFhreUl2Il8f7IYjqFbFhAYb0XYI9KZk4HTQW3btOwWZ6Hr5qA/p0/wJ///e/RugjUuazguHcvSOmrd6L12UvEDDMC0OW8WG1RqREjIZz7xFYRDwQun4W3F3HIfx6EY0KIGV9HwxfuF1sQ+Bxk5Psgc9cBpJRbIDVVIqrN1KR8qrpFxbFsVSALZM+QqtNcWJM8hlj3JevU7fgFz/7Gb4ZE413lOPl7ePRrdM4BEZGISpwEwb2aYt//Nu/R+AVEsX61/B3640eE5fg2MtipG2ciFku3nhCQrDo3gG49HfGxAUhxF9bMW6iK74LSRKCtPpeMFqPnIdjz6tFmSi/hUGt+2HGvgfIf0JGqpMTxiwLp/fCMXdRN3z8z79Am5ExNGEYccSTlJMIEqSm+iaKUw0ph4ayJ9jo64yhRPstRKuIqBAsdHeD6/gQ3Ckjo7OOFMO4EBovAzBrA/edMl78o9JJ2a5DRsxm/P6bbbhPssxITFT6/AiGf/ABdtyiTte9wrxBvdBj0mIcfFoMTVEiFgzvhCGz1pPMicTCqf0xZ344XlG9Kt+cwoKPvsTeRwbh1LPXUaE9O5YysO6LDzBh203F0XktHO7tu2DiMqbVFowdMhCe0fFCwX1zeTPmfG47I+Y9x1I9ijMOYuAvf4ExC7YjNLwpL+89k4R8EoBVWXEY5doFIxcwTbdidq/2+Jv/2Rv7s03QFSVgjnNbuE3bjKg9UVjg0we/+n0frOK9d6jCua1jMdB1HjYQz4YGrcDQae5Ye+sJ7kbPRQenkViyg3g5fB2mTG6Ff/5/vsW8w3z4Zj6C53fGt8MW4sL9l0je541WM/eIFSulmXsxc0B7DJu3ieoSDN/RLpi59oQ4YyX3wgbM+YImahr7zNvVOZfgPuBDjDjDbgiHL7VmkhWlT7B47nAMGjEPW8OiEEzyNSR8F4JWeSLy6ktB1zwyED/t3Ru+IYl4mZ2MBUN7wHX6OuqvaKyd64/PP/oHfNprhtjeWnRzD7p+3gne+y7g6f0T6PJ5APZmVZHCeBD+LsPgR/MZ82PALDdM9tiEF8QS1ZmnaZJvh8nbY/Hg2Xm4tvbBqkSSazRq43fNwwC3cVhDdYsODcTEAbOx5PAdpEb5YfpgDwTy8+iNmOTaB2v2XkdlrQVvHt/FpcsZKDHbryG3gVfEWOuQd/sgBrsNhIf/dkRSf2zftgxDBg3CvMDrQpmy1hpwZ28gPmwbiqc0N/DWDK22EPsC3dHfZyHVPxLLvAah3Ze/gvfpHNSa8rHZuxc6j5iJ7ZRf0MYFGN3lN/ibX4/CuReFOLVuCb4ZfEwo1nz6wuNTi+DySTfEU2HGxwfxRau1OJ9xF/Nd/gF/+2kfrIvYjbAwhfeizl5DTnEGtk7og47jF4l5fvWmaehF8/Df/sNsXK6h8Zu9EwOd22Pc4ki8KH6FteN94eJzheanetzcNxkuvdyE/A3f4o1xg0ZhWxJ/ZTbg9MSu8PKIBB+/wPrWs4PT8X+HjMHxXDMpZg6OJaLBi8vr0e/D1iSfWBnUkyz1gUv7/vAn+RC9cQn6DR6KkCuk7tflYeHQORi86EaLjqVaaw1i107D330wEMvp3R2hjeMsKGQ3LqYX0TxYirNb3DFwsJ/DeBmJ5TdIXuTFYu6QdnCds476Lgzzx/fFlMV78ZI0ZFX2OfiOaI2Nt3mDKImamjdY6fEbdFmeJBToO/sXYkDbPvAm3SOa8hzoOhgbEzOJFlacXtQX/Vy8xApZdixd2hKAkf02QbiM6rWI3+SF33Zahmf0My6gHcZsPoMqosudQyswtu9YLN1OeUZuxNTh0+GxIxUlNAc3fugyig8OebciMW5YD8wmWR5G80BIyEJM7DEUXmF8lhbftPka4fNGo22/GdhG7V6/bAwGui1AYhbNQTyXHg+kOWQgZrPMDVmO4W6DsGp3FsncWiSyjtLqKwxuoqPcIEO5Hpa6UhxbMR59XWdhI/PnyqnoN8sbZ57rUG/Mxdr5o4SOwjQyGCtwcsMQdOswSegDOzatxoROn+F///xjLL5JPWp4iTVuv0O/6Rtw/nk+zn7nBO9ZEcgngr+9tgsDurvQfK7I3wljXOC97row5l6dW4BPx27C3XJl9avhxUl88+EgrE99By3RUTjhDLyiw4i0Y8vQ0akrFlA/RYRvhN/41vj13/0Cw7eSoZ99HF9+tAyxOTXiY5xBdRuzv/4NAvY9pVnWhGskT/s7u2MZ0Tds3Sw4//3P0dF9GYiEMDg6lswlCJv8AX45aAa2h0UIvTIkNAhTxvfBjGUXxCHteprPK9+lkrzrjZFzNlKbouDj1R+jAo/gNeu3JD8NNBNH9f57/Oxn/xPTLxTRW9TvpIOVvIjDnIHOGOu/TciL2bP7YkLQWRSyTvogFG1G+CLmpZ6MpRtYMbg7+o9fTPNsFAImj8EgX9K3SJYWp67FR7/5DO0mLxY60HK/IRhCOtwz0lHqK5Iw6ut+mLTtiWKolqbBY8YoTCLDlfU2XclNzBr7awwOUVa73jnmib7dXLEogmi6fQEmu7phVzKv4q/FBS8XzB63XlwmwPPF61P++HTQAOzNq4Pq6WFMaPdrfLfhHO69U9Gca5MLbNySGXZkWjvM3pWECnqXzz3iQ+hfX92BMUOc4LkoFOGk4wdvn4/x3YfBdycfpE36BensORe34hf/1A4zAneQHRTqIAPCcCQxHUVEe175c+/kQgxubgd1ITsoPlvoaWWZR+D6L7/E6Pk8b4cjOCKC0szGUJdp2HKnmAw5C/hWWz7pLDloCSYOWik+aqorX+HGyThkET862gzsWELJVfT+wgUe+9NbdCwx/z7YPRHDZ/riJtmlJrIRLPpiRK+bgHb9yJYh3tuycjp6T/BCTHq1OCfuWSLZW4NnYCnFhS5djrZfdsLnXXcLB0nq2l4YuSxMHMMgbkPO3I3xHTsS75CdRTJuJRnP3/7yf+Fjz0PIK7wLj3G/w/DwJ6KvWFdbsOAjDD6uOFQ0FU/gN/wDdNmVhlqHbWY1xASGnOPo86Er6Ra82pAN/FC4dCH5uYr0mfBAuI/oC/+ge0Jfyk+KxIefrEVSRQuOJXMdTOUPMNWpC1y8NiD+bRlS/AdhNtkJz2089OYsjfeB/RD9phZ1xWlYPIDkq8daMYYCxk/FcI9j1A/mJtfC80asgqsL8I3ncBxjwmgysMBzBEZEpIu+5gsYDgRMwQcuG8QHlYr049RP7TB921GkkV76+noghnbrCY+NZMNFrcMMNxdsirlP71YimPqq69TzQhaxrvzuVhimjuqJ3c/YzUn2vG28DI3IhLXsDqa5fY1Bc9YL/WDd4ino8tHf4uedA5FJjStMDsSXfZwwa3Mi3r69C5/ZozFBLEpQ4fTK8XDuNgKr6L3QJXPRe/g4HH1KclP/CGM7z8asqKdivNZTTXZPa48hYzcil/g8fvNQkrkTbTJ3DSZ2/hw///mHWMwfq16fxNcfBWD/swqai0nukL5a9CASnX/1KRYnvoXRvuKT5hnecppzZjE++VU7rL76BOcWjMeUicsQwvkGzceoAcNw9FERyWpFH/PnuYR4bMGMwZgyZwuy9CT3ym9jGemTw75bI/wA/r4DMWz1frzTVCE+dA16j54r5pGoHTQ3DBgPv13Poa66Dy/3aXBfvBmhFLd10VSabzbhSokezw+RDveJK07YVl9kxa/DbBpfF0g15oUOzxNXo+9H7XCSv3uSBnbMdyw6D5iFYMonaJEnBgxaj/jXNOoqrmMyyUePmFeCx2AuxOZpo/CVe7Rw6OekRKHzZ13guycBD0p5+7/Ct2qSN8VZB+E5uB3cvNdTe3fAz90F01YexitihnoDH87eF92mX/xv6FgS4DUrNGgzLsDL2wuzvRQs3HtTGIq8fEtZms+L4EkRuR+HJZTOg9PNX4azr7U0SSjbudgbxytyjJosHN7hI/Lx8PLG8m0J4EupeBJVkWFXVZKJI0ejcOplVePtVpS/idg7LTYSARtPIKNST8ocb1XiK073YbGPrcyAYCRSh/LCMY3FgrJ3D3Fw0yLM9fVW4qk8OzwPJuGtxYr8e+dwLPSwWOHCXwOatJ8ECX+NeJEWC0/xPmFuAI4/I+HL7SLFX2PU4fGNY9h85hHKica8RNNqLUH8ioVKeoEtSMnVU33roDZbUfYqCZsPJeJpmY7a4WD4U/tVVdk4u38J/Ob52OpMbfNehQOXioSAsV+nbqS8XiccxFJB7/nYujdDKMYmswGxwU7o7LURB/fNwxxq69wTaco1okYzDWQznp3YhYWCZksRfTIdty4ewM7YNJRqqnEt+RQO3npL9CMjh1dXkYFy/tBCeC3ZjSuvXiJlZxTiHpeQksLbI4txbVcEUp+WkPAmY0ZfiITdO5BwJxdVNNHyEaY3j4bBW7RhKaKuFlLpvFJLh2d34xCe+FTQTEMofnkb28LP4nElqVu1fNNLEPx85uPyqxoRrwgivfj6UGeuwLn9q6ltXvAKWIGbRVZSRq1QE/2epe1B8OnryNeZmkywfDVk0avriF6zED4+7/ODf+wtFOq5zibcP7MTXhQ/b+UanI4j/jh4VihmZhKSL28dpPeZduG4eO8p4qkfHxWpRb/XkUJ8ausqW5+tw9HUIjGp62pycHKRv/LcZy+upz9CDNEx4bkKpnoVLkdvwby5i3AzuwCXYy/haEoutZOv2CalNT5Y4T3vuYjPrKTa1UNLffPi+hHEJKehgOqlpbYVZyci7MgxPCghU9D4lhT5Tdgcmy6MNYV2BIOJ+KcK185FIPxmFilWCl1VxJM16rc4t2MNwk7eQwmNC4OxAOdWLBI09vCOQurDJzi5OxJnHpfCQBNFLhm7i+f7Yu3Nl8i5HY+4IxeQo6d+oPaWPEvCakFjbyw4ly5Ws+mpjlVv0xBF7XtUrBXj01CTh8O7j+LU/QJ6rxbp12JstCVD/cIjpF08itCjN1FIcuDRhZ04de+12GLY0B4bxK0q7AwJXqvQmMpdsjtOnMVi4VVbtvGSHXfAJp+U8cJfK/RmI/Ke3kIIKTa57EwnHqoofoKYsHDczNGQYU8T3639WERtXZmUJb5e1xRcwOZVyvhcErQbr8i44yXj5aWZuBCxE/cKeCusg/LHoLxrjMVIjQ5H7O1csb2YbcKirP1YOp9pNQ8hxx+JOrGjvvDlLcRFHUZGVTOHN0FF46Gy9Bn2Ba6CD8k2RcY08vLqcJqAiCF5rBU/T7HRdBWOnb2E0D3xuJPP57aQwpF+GmvnUtl+a7D79kMkXj6P85nl4Jv06mo1uBK7UfQ/896a1GzR9joyoo/s3Ch40mPpFlJEnyJu/04cvZlLfFiH/CcpWOnvi9Bzt/D08RVEnn+EYttyfFVeKlYsUvhi44HzKKX8zES3gqwbiIs+gmekJeuIL6rLs3EiJgLHMssa5wABmr/MbAqpkLxhha3djLWIJ5nMhibfAGPWFGDvjnXwmhuBh1orSh8lYdNc7i/iq6AreHAvHhHRJ/GUhInRWIrkqAB4rYvEpaePcWhXCtLeaUReuaknsco2n3mv3o7rxWw8kNwzqZB2ZDl8lm/G6cdPELvvMpKzKsT2ab7E+v6paDLo+D1/bN79WKykJK7F1eBAIVe4/asOJ+MdFcI3qmSc24/AFTvxkAR8k61WAsoXZ3XOHYTa5zFvP2wgGc1zLjvPNTR3vnl0Azv23KU8ic/oPVZ6SbNBfLAfPOf6YVvcaewY1Rnrz70kw554rPQRtgcqMmne1kO4mXkF+4L34lZOBc1n1G/HM1BGfaElZedtZgoORB4Q/aMpfIzIXTdw/+VDHN2+CAsWLoCn0A0U3gsIPYrnZN3oiu5hccBckf+cqHikpaciMiIG90pNJPPUuHogBPN8/ZD64h2unkvCgQuvyUgimVdvxaPL4Qp/Ed+dSme3cj3xhQ5Pzh5A/Pn7KDYqMi8/PR7BJ04jvYIMRIfxpiYaFGbfwMHw3XhE8pC3AvLV4o+SVtnyXYnTtlsNjYYSXDiRiCNktKoozyayhcaszqRH5p1zCFg436YDNI6z2TR/Hkx9iSqSEajTIOVk0/FiIIOdV9lpi9KwfoWv6Ls10SdQQB1nqiV5UZKFhNjduJpHSiWVrdaWI/n8Duymd2tIBjMPZl7boMyfVNaxW4VKnS1aPE4+ioNHLuItn79ItHl+KxnHSFbyde0Gsx7Pbl7Etn2pyKd8M5L24sTNZyij+Y31lqxTuxEg8vTBht1XhJKrbWKMMljpB6rf3cUmkuXKOPPFzjTlqzE7oVQ0Fs11Zbi4ZomIn7N8N24UsenP29fZbcKrSQ7aZO4ihKbyJwuqP9XPrqMcek9HoX401ZPcLkHslpVKuaTXJbzgA91Jo9CQUXjZrqMQzUjmaGre4lQw50N18A/F1aePcDQ4GkdYflDfvLoXjrnzAxB6NQsZNKckJNxDkVHRH0vuJGC9mKuoz2KV1TQ6omHB8ySEnr6JnBriJ/qtLnmGyPBjuPK6isa/g0xiPdRchdSTWxXeonn8yN0MXDoajL1xOaioeIaIiFQ8Ltcq+Whont25AxceFSj8TiP1yoHtou6LNm3FmVOxOHEiCe+oX9UNfULztkmNe2dDsNh/nq0vFF5cduShmDN45TxvbeSxXZ57CxttssIr+CJy2fgSctRIdajD87Qd2LA9iMaG1TZPsfOBjL/nyVhje88v8ioKqX/1JO+qiAeiYy/iQaFGzBt61X3s3KLw88LAWLwhQvK8//rCOnT5djF2HAuFF9F0zroY0ueIPmRIaqtf4fjOGJy6XUS8TXOfiuiQcAqnHpUovK/Kw9nTO3AkLZ/GNvF+rQl3EpYqNCW+O5JG8wsZOXoLjcfEozh35gYK+EMZvVuUeRmhx2Jwt4zeo764ErsI3gu2k35VKepvH9Nasj8yE+fhkzGheKKmd9l+oTHOY6oy9zY20Dxp5/O991hXVfic55SyN3ewZvVieHs7jn+GLzbvvYp8kjEa3hpJ77x7kGDTyykv/2U4k812UD3lQzZYWSb2r18F34Z5m9MsxemXGuKFOqon6bg8rshOCl46BjOiXgv5V12Qhv1zZ2L/YxONfwf+IxoYVDnYH000SS98X4Zxn9Oz3IfnEJNwEdk1ij7Bx5CQBYNLUZsUmbU8CGfesoVhRRV/XaPw4mYMvHznwn/hMRyOXo2Ok4/iXR2Np+uHcSyVxpCObQDlw3/29T1YLHjHj+b+23iQcBxbYq7jbUUe4s6EIuZukegrdU0RLiRF4EhGCcktel9dhMST4dj94C2Nu8bVQGwLqcszcCD8OM4/LmuQhwXXTpNuybT1w8a4l0JGsfOwJPs+dkReR5aaxquj481OA5K3L5JIDiyYj+3puXidchJxZCfYeaiYx3vMUdwuNoozCKtpvo3wVXS8uYvP4RUxvjKGGvOtofFc9iYJkRdi8YiEl0FXjAv09zHiHZ6fDCYN7ifFIeQI67DMb1W4eWAJvJdtwslsFfU30fjWFvgKXvFBRPxd4SQzmStxPf4i9lD7qug9lnOlefdwOvYQ7haTDUe/a+zj5U4heOdmSWYcAvyV+q4+ehX378YgLCQBz9luoTnucCTNI3PDcS8nB4kXz+DkQ+6POnFj8tVT8xUe8NmMlDc6oSsbte9wYn8izt63jVeLGnfj9uLIqesotlqhJznWIHP9dpDMTUdMSDSOviC7vTyT5vpk3C8mu4hkJdu8+U8TsTn4GB6Wke3u0D9iZ1DlQxwI3o7T96qgq83HiQA/ZVx4+yIs5SXxNGtVdchJOYGVtnHlsyYEN0rqYCZdmc89ri68jyCh43nBc8s5vFTXQl9LI8pSgVP7t4p6Mo0Do1PEymOjlcZa3i0EzFd8EbN9ApHwrFwscnj38CIORR5HeiXPrayfXsc5Gl+ZpC8yDxS8vIaDEXvxuIz6lPLRmwsRv9xm7/uEI+WVlniIyq98g9hzp3HuaZngMYOR7Ou4U4g4fV/RrbRFuByxAF5ryZZ8R+/Y+UtH+hu1SZN/A2uXcpu8EbjnLIrpmZHfIz67fPwo9sS/EvzheMb0j42fyLGkLLvkr1dNA+/dbZZOpxxs7RjYg++YRhyWTUKLha9jYOEtHFQintUSepeI3LiNR09/KxMAB5Ge4hi8HNExmMT2H07PApoXrn1/sG+FY4HVfCucHeKcjGZlWMT5PAot7fTh7Qgq2zPeosN5OoaGw8JFvTg9tUMoAw7lcTxv71FeaRJ4gZyIt6VlerNAtweeJvjKQp3ZgOMbv8U3nvvJrGgMrKRUCTqS8mF7xoG/BPB0wiYRH7LGNLbWkTJhq6vi1FOCnoQApzVRvyq8pOzNFtt+6Dcb8JzWxOciid+NfcaBjQbluSPNuC00kZDwYDJrDY35cOBrpJv2C8VTnRxpZBB76ek55c08yPm8N9gojs9RaMaiDoEdoJyHYsjZA5fDPKTwR1NeMNIky/FCQaH8mVaO9eKv/YKGNp62B1bOOE8+A6BK19hWnliZvhY+D0zQqSn92BhpaCfVg7cN1dh+23lKRxOyyVKGhMvxOMHGzXt785U+5jOkHGnDSzC5jsxHKv7djA+5rRxvH1/2cVdPdeKVdtwGQSPqS3YgNwZFVgj60IzNdeSvPvyb+5HpYKbxxO850p3fE/Wk/1UUxzyrXEdL+TS0xQ6ub1Pac3AcXy2OF64D5c2rnvgfr1YQ9bT1Fx/C3qStRDP+zXzkwAbUHlsf0Hvcfzoy9JvyrB3KeGEHpejfZrQSyqd4zmXwZGofD83zUer4fbKN68YrKZvnz/ThODu/cr/ZA6/q4nhxjg/XweH8IiXUKnW29Zk9WGqV9yw2mWEvjw1YVuQFP1GdlTYpcRwa66g857ZqbL/tvGhpMgc4onndmC9JJvO7BK6jvdlsMHM77f3F//PKAW66KI9XHYgYliMKTcUHEypXcc40BiGLuAyHcWm0KrzC8p3jmssP5njRp7a+dwwsk9XEU3l3b+PUgThkUUbvG/hMO+ZR7oHGUO8wru39zDxcw/UmJTwrORIzvLbjvq0R5Q+j4dpqKk69qCGl1yyMFztNOBjofc6fv5qxjBOyWbRHKZvpInhRGCQsq5rKNMfAdOUPAI6BZZ54j8ck0cjef3y2A9OFe1z0HdG2ifzlsWKTKzx+WcFU5DTxDVWK2/De9hCuM5Uv6mwbm3ZHiT00jEEqT8hcW/kNedjA+fJ5J98XGvJpabzY6sm0sNOa/3fkc+Y9g03OMF9xHo3zZNO52kLP7X3CtOD2KfKf+pzqKOYDezz95rL4N6e1kMKs0K2pHOQ036v72OhorzsHPv+lQc9h0Fizjx8Oyjiwv9+0LNbGhLPuD+oo/C7l30yeN+h1trFn11EUOrY8vyryQ9EJOPAKc4WHWNdR6MQ3Zja2r6msYnks6sTlUBmcDZ8lxfzV0H7Op1nfW0iWMk0ET9veEzzK+egVehlZhxS/m74rZClB9GtDGYymvNAYlPnVnq6lPhPzYEOfED/YInmrXePzpnMFB3vbed7mKPu8wRdNOCZlmcX6XPb55fjyswCIXYe2oMhSppEi0818Xpf4rdBBmfuV/ubfFooX6R1kLAcLGWr2PmORxmkbdB/qbKaxjse6bQxxYL1Q5G2jDW9dVJe8xjrPoVifki2Mf7v++R6fC/3I9i6XQfLy+0LDvC3y+gN2ENfle+btRluJ+rnOhOdJhzB3wkqk0WRlIkO+urIQqaeDEP+W5BjR1N4mhf+UOdlk46nGOAVMA+5bpr+Yc+3vOejZHNjmYodOdckDbPnOE2uu2zaD1b9GyHAnTNl1HxqqCzsvLWRwMv2V/BV5ZA/MGyxrxXxktPWrrZ/tY0V88OO62ubfWtLt7LwowGlttOKxL37b+t4eeG61j1e29biHGlddNoVjHXl1K6/sasJDRBzuNv6ww7+bz7di0YFj/RiiXOU9Mc/YxnJDW21jluul8EcjT5uELkF1cmArLk+pjzJXceuVdiv8x7JB6Jb0u/l4cRy7nCXrOIIeDvzBQWtuPu6ayh+jTY/itjC/2HmK68Rt4WfCPnhP5vJaHornMWeTeeJjD9OM0tvHl5AhzWhYbVTkCzuTm9sdiv7I5Tftew6KPqb0LevLjsOu0cbgk3IbA9fBbqdwnRyDva28DZPbYtcdOB3TTJm3lfcc43kedyxD7FYQZStzWOPcZbO9uE38nq0POfDCGs67kb8UnrQHUW+b3mDnMzt/NL7z4+MncyxJ/DcCKW1aUtriIgag39IY5PNEamjuvZf4SwZPQJqiBzh9OhIX3vAXvJbTSUhI/BeD5LWRVztcjUPkmUzhBGZFucW0/w7wV8Dy/EcInP01WnfrhV69e6NLm9kIvpCHCjKYmm6VkJD4T4TUUf4iwdtdclK2wqVXIJKKdNBayLhqId1/LdjRWYe3D/Ziw5RQPFLzLoU/L97j4wpUqtc4vmYCdp0vhZbmBLXZhIJ3D3Fg02m80fNK/J+uznzrqs5YjqTIRej6dSf0prnDyakDZgaewBuydN9biS0hIfEXC+lYkmhAhboaxSpNU8+wxF8JaOLXalGprgEv8245jYSExJ8D+GtcuVaDMp2xycqD/yjYuVSjLcObd+/wKu8tsguqUWMlI+XPzJCS+OuE1FH+8lClUaO4So3KJl/e/8xgIDlLelF5aRXKqZ4/hiP/R4dOi9LKclSZzQ1zQhU9K6um+v4nfBRg55LGbEBRQb6YO169LUCRXtkW3VJ6CQmJv0xIx5JEA/irh+PZTRJ/bTASDzTe8iMhIfHnC76O96f4Ci3OyLPY0exgcAmJ/0JIHeUvECTHNOb3z0D8swM7l/6s60n1M/H5Rc2f/ed9FOA5ibdU2+cP+UFCQuKvDz+9Y8kmaOw3dP0hCKXhj0rHE5HdACbBycbwDyi/fGCaXdj9WU5iP5GR0AAxKVp+ki8X3G9iMqM28IFrdjo30NtREWR+IJ5qXg/R95T2DxkxXH8+kO5729CsfLXjhMrt53Id0/8A+AtMQzve4xk+0FLhKT6QvOU6cZnv96u9reLdf2edFFDZIt9mz5rQ3iIndQkJCQkJCQkJCQkJCYmfHD+xY8lIBrcGxeUVKNMYxDWdLadTUKlWoaTmh5c5V2k0KKlW0gkPPeX9vXU0mMWtRNUVZXj9Lh/ZhLxKNbR19eJwwhbf+U8H395BbbAdDtZymv8ADEyzGhQVlaCUaPVjOtXY+VKjrUBxDdGfl+ISnXMLFDor9C5EocYEcfArpa/SqqmPa5ouezaYUK2tRGF5peivFuvHvFNFacrUVOb7zkcVXyleZ0JRSaEoO/tdEdXJCkOtctB3pUaNUlUVpfvjHDl8YKPWqEGerS05VRpxAKFyUKgJeqsZZRWlIi63rBJqi7XZlhTlVo1qjR4VGl3D8xq+jUZbjbx8zrcABdU6aCnfP7ZP+CA3dowyr5RR3vbn/H5ZRTlyRb5M+yLkV2iEQ83xfQkJCQkJCQkJCQkJCQmJHxM/oWOJT6ivR97Voxjx8a8xavNx5BvryVhvKa0JunoDEreMRs8NB/FWy1dwtmAQk5GssxjxNG4nXIYdRKa1HjWqOwhbexQPcqrJkLffkGBPbxLX/L1+cxlBo4ajt3NvOPfuiT7unjh4sxia2lqo/8udS+yAMCMzYQOiE24jX1f/I9fJCL72sST3KnbO9MXlHDP4qvSW0/77wLdZ8RWGUTsmIPxBDSoywjG8zydo06Unejo7w6mXM3r27IjBc4Nxv0gPvlWl8M4muK2dh4Q8Myyiv/g2DiPOLx+Pdt9+gG03+KpfvlnDsSwrLPUl2DVpGL75cDD2ZlfD6NDXYuuGugrpZ8IxdrQL9XFv9OrRH+4zd+N+mVqcoF+ecwWRSzxw5qEZxrofaD8fRKirRPwOT7Tv5gRn555oPWIOdj8qgamOeLOuDhXPUjDF3Q1O1M4efVyx8zrVyX4TkeB9oE51D6uHrcP+5Leoqa9FDdFLrcnB3qXD0L2rM+XbDf0neOPymxpxI8APOZfs+aL0Nmb5rce2q/kw8SGNtTSucs9jsns7tOnaC72cexHt3bFq11NU1daJW8tayk9CQkJCQkJCQkJCQkJC4j+Kn8yxxE4HiyUPu1ctwXhnF3zhPh2Hn6hgIMO8wYBudmVhwnInfLQgDG+0ylWM9qt8eRUPX6/IV/WZrAY8jNmKLzqFIYt+F12bhTbjfHFbZbtCsaEOyjWHRdd3YkSXj+G//waKtXrU6NV4uGcx2v+2G1YmZKHGSgY/pXW89rLxqmfl+t06Ktt+vR8Hvt7d8UpT5TpBJQ++JtDxCkHlOkmqDx/4Z+aLcxuDuEpWZFSOkBGtMS8oVeTL1wNWm/ji5sbgeEUhp1GuDbQH5fpM0W5K43htKf8pVtIYLIIeyhWynE/T60sbrpClOL4W0bFscX26Pf8GGKGpN+LZ/iVwCziKbCJQ8W2iq2s/RKaVQW3UobRGi+rqLARN6oUBq8+glCpTfGMJOvhNxMnXZlitZnE1oqY8Hh79PDF6ZFu09jqI/Nr6Jtd/8jWO6ieH4DTdA4MGtkb31UmoZkcNpzFYYapVITFkAtq2nokjT0tE36krXyN03jf40mkKLr7WUx+qkBq+AX4BO5FNZfL1oE3bYwfxTX0d0vdPR5tuk3D8mQo6Yw2ur/sOH/aZh/NFZliq7mLKqCEYG3ITGqLbtb0r0cndExerrDBbiKeJXyrz72OpW2v83c+csP16qe3KTS3OLhqODq7+SC40QG8oRviCXug4aSEelFuFE7TlOjG4XoAq/zoCRrTBz/7f3th2u5R4rVbk/e7KIvT0HouY51roiMdLqmtQpm5cKSUhISEhISEhISEhISEh8VPgJ3MsaSjf8oxjmOrSAeuTbmOZcz/47LqL6joIh4CKHSR1Wtw4uBKe3r7w3RWDoIV90XH1HpToqpFy6hKOpuRBZbGQwa1HxtUTOHQ4EUUWKzJiQ9Ch3z7cyb6CdeNb4Z8+/RoTAw7hqcrUsNJJZaqDSfMMq75rj/HLzqKa2mIwm1FjridTvAQxm5Zha8wdlJnY4AdyEg9jma8P5vgEIGhfJlT0TE/1TL93GLvTbiBuH8V5z4X/ikS8UtXgauwC+u2LeYdTkWsETBYN0pNTcDHhOk7t3EZxPliybQ/e6AGjyShWlWjKn+GA31wR5x18ATlmoLZOjeTYTej6+3/Ct91GYEXKS+EYstQ8R9TWhSLt4s1ReEn5WOosKK94hauH9uFaShK2U9ycuf5Ym/wCNbwVy6CsaHmXHo2FflxfXwTFJKGMnqlKM3Bx5z48LDZBZyVa6HNxYPVikb9XcAweqoG6WjPUVLbqbRrCl/mKOP+VG/CwrBb65jc7EH3N2nT4tB2G4ITXwvFWcGsZuo4civ1PdbCC2ku8w/XJTVqLb1zW47YOKEtbiW4B03DqDTuWrBRfi4ehY9B7oh+Ox+7B4G/ccSLPArPVVp6B/oYR8cv6op9PIE4f3oB+7ebgJnWQ3kT9TXTNf7AX4/p/g403qRFUrprKZSef7k0i1gQsx9H0KuioXaaiBHh5TMfGS5VipU/LK4SM0FiMSL8QhWM3M1BN/MLOxXrNPUzp6I6gGwV4cyEQI11HILaonkrjuMdY6DsSk3a9EI68wvvHMWiAEzoN7I/Pfu2O7SlF0FFKo6UUSftP4vzNPNTQb6aN/uVO9B4zDuFpFUTD76kT9avGUoe39w9hwsCv0LV/H3zWtR+2XS8j2lC+xMH3QpdiWcBO5FGeHLgeLa76k5CQkJCQkJCQkJCQkJD4EfHTOJYMJjLcTbi1bzk6d/DF3bo63N7QA51nBOOlpo7ytEBXq0NylAd6DRyFNRERWLt5Cjq3/if8bskpGI25WDLME4MX3SADnF0FWpxb6Yq+PWciwwy8OB2C9i578KAgHdHzOuF3bXtgfshFZGvMtgOLjcIZUJx+ANMm9kLIQzK/63mbkr1+OpTpa2EgY91cr0f6qU3o3nkgPAIjELl9Cdw6OWPR7iwQeXBm/Yf4eYf2mB+8HZFhi9H1H79Eu56u8A/ZjMiIVejTozs8d6VBz9u51k3Bh79ohYl+WxEeEYbvhneB28Io5JnrYarJwNZRg+A0diG9FwGfOQMwctoeZGoMSL++H0O//h2c3OYgOj0fVm0WQjxHoNc4PwRT2mUzBmGsx1bcVQGGihR4/fz/oHs/f4SER2B7wBj8sssAxKSrqC1A1sVtGD12EHw3hFE5mzB7uAsC96fizYs4BHz8LQ5lUqLaPET7DkX/4fOwnfJf7DsS/b02424F9U3hLSydNwwTVm7HzqhQ+E90Rb/ZB/BCz9sYGx0V7Pwqur4Cbactx4W3RrHCKV84loZRGcr6LkNtvVgVdefQKLTqvwIP9M0cS8x75jysGjIYY1deRJnqKZaN+AxT9mfBYluFxSua6tR34NmzH3xDH6Ky7Cpm9P8KfqnsLquFifjoSvQKdHfehBdUCR2v9hJ9bERNlR4qqxU1tWb6baXU1dgzZSI8/Y4gn9J+3xlb9hVylnqug14429Q5xzDsm1k4mFGAmzuXw2vEJmTRc52FMrIWYdsMT/T2OIlyqlXBs6uIOnsVb7PjMLLDFAQm5kPHpetMYrUZO7V4BRuvNCq8vBYdJngg5qUOlloHHm0GPng8L+MyDsYlIyfzMEZO6I51ybxiiehjKUGk52i0+qAzBo4agSFD3eEXeB3FFKd1WPklISEhISEhISEhISEhIfFj4ydxLKlMtdBr3iFkQTcM3npH5GN4dRCdu3VEyJ0yMqzJIM+5iH4dB2Fp4lsRj/rnCOzZCr/zPgyd6S3WTgrA2DVpwrFUBy0SN47FCLd5eE6WdNbpYLTuEYkXFFdwZRbaTZyH29W8ose+Fc4kDPlXCZswscMQxOTWwVrruOJGuVVLY6X2FV3B7LGt4Lo9rWF7272o79C/0wxcLq3D5c2t8dHXPrhpizzp3xb/0n0Wrlcpvy8v74VPPbfhXa0ZKZvH4cu27ogvVOKqn+1F30GdEJhSgsxzS9CmwwrcUKKIINfg37otAuLe0Y8q7BjVDv7brwkHzbODizCoyzRc5GVWHIwP4NnLDR5hz1FjvI0FH7bC7L1PRVrU5WOV+6foE51GNMxH0NDhmLY2SazQ4lDyJgOPswuR9+IclrdzwqncerxL9kXXwZOQWGpLhOdY1K81lhx5gDfXwjHw83bY+sQWVa/Hw8evUKB1vIWM1xBpkDCvL9y8gpClV1Z95d9egW6D+2Bj3GM8z36JR1nZeHH7JIb2bQW37Rehon4vvkVpbI4lZr3KpzsxZJQbQh5wDsD50DH4asRcPFJTs80mZcXT5SA4jZqOI/mcwoCDS9zQdXIEciiDOmslTqycjnZux/GWXZANfUwwUp35xkDxW8nr0c6JmOK/Cg+IQIY/4qwplYndV9U4M7MvPhi0Hk8MOlwNWYmp46PxkvITjiVzAbbMmgCn2QdRwDUUHQOY3hxF/68nYf0FxbHkuBqJt/fB+BbLxrRGe88g5FA5TA92xLUEdhDxFkUO6qxIDBjVHYHJpYLuVtVLrJj8JdqNmYeTqVeRfD4Kk506wSPwNip4pZxDuRISEhISEhISEhISEhISPyZ+AseSUThsCh/tQf8PfoVZQSdxNj4OsSd2YXTXX6HjuqvCgfM2eSnajF2OK0VGGCx8bhA7cQbgm1V7UaP/YcdSG6coPKe4lwlT0HrMbFx+axQ3dSl1YMdSHV6d34xJnVtwLFF71GytUyhP34+Ro52w6RG7HSxQEz3Ur49i5Ij2WHmxCBd3OqGD534UWOthrAOu7O+P9lsOoZgawefbpGxxxef+25Bn1eD8mvmY6XFQbEfSWiixJRvLJizA1K1XcXCNEz6duBwn4+Jx/MxZnD4bC++xv0GbMHY1FWLTkNbw3HgBvKZl9/wJ+KKPLw4kJiL2zDkkXDgCnz79MNbnFHJq7mJDhy44kK6Hqa4OOmMRwjzboUv0bVgLEzCs51RsSCwQ9GRHhqZWOR+qKCsWy9r1xrlSPS579kWP/nOw68x5yv8szlyMw/Jhv8fQdaeQX5aJMI8v8Mt/7QGv4KNIvHEfL4g0VqtJrOQR9OPzmeoLEDK6A2YGHCbaKGc+FdwLRM92/4wvO/eGS9++cO7jgt7OPbAgKhHv9LVKmhvLFcdSDtEHepxb44qOrV0QdOI84hLOY9+6qfioXResvaUSjpZ6SzF2ePfFBz2+w06Kj0uIQ6jfCHT8/QAcEnmocHLVTLRzO9HMscRnUikrhMz17NTRi+1xual+6Ow9E/E5Jpga+KVl8HZKC+VwNfw7dPi1G7anllAJRL+tyzF1/M7vdSwJJxA91rw6igHfvO9YYgdRfV0pji0Zjf+v53QceamGRVeA1LgziIk99T4u30JGuY7GIo0tanLFs0gMtDmWmAdVOi1KKkpRojE2nAX2ZLcn+nafhLOFxPv2bYUSEhISEhISEhISEhISEj8yfnzHEt/cVmvG1cgx+OeOPTF+4iS4jxuPcfT/8H6d0LHdQrGdLee8B9pMWYrrxUboLWbo6upxZbcrWm/YixotO5YWYfzau+BTc+rILL+0eTxG/9GOJcUAL3lyENMmOSHontFhKxwfTl2H4txLOHLlHjJu7cf0Cf0RlmFEXZ0ZNfSeOicGw+d0x+rUMiRF90B7nz14a6oTjqXU/f3Qbste5GvZsWTF5Y2D0Mp/O95a1UhYvRhenjHgNUhaSz3q9ZlY6OaDqRtTcGBlV/y2Y2+MHT8BY8aNI0zENN+l2JpWQOW+xUabY4mPBd+1eDx++akTRk2eiLHjxmLUuEn4zmsBDl55hcLSGwhs3xn776thYMeSPh/bPdqix667sOaegduQWdiaWgLenCYcGQYT0aIOhVmnFMdSGdFy1iC0+bgLho2fRPmPw+ixEzDVyxc7kjNRxdvX1C8RuX4Oxk8Yi+5f/wr/5rEDLyqt0JlsK3yEY+kdgsa0x6wlR1FUqziWxFa4EUOx/0njGUs1vO3RWivO++Fzt+yOpbO8+qg6HfOnfIOP+7lj6uQJGD1uAiZNHYduH7fFrNWXxTlXmtyL8Ov1C3QcMgmTJxIPjJ+IqZNG4osv+mL2/gwqxYobu1egR6+1eG51PJTbDH2tDg8vHcfFG5koMyqHl7+9Ph9tp07AyRd6mGotTVYROYIPn+d1WVfCZqDjbwcj6EKRaCPncjV0EbyGr8dzaje3DbW8Fc4LvWfHooTr/L2OJRpHpnoadGU4tnQMfuM0FftfKOdCleffxvrvJtt4oxkWbkV8ngZm4u8WHUtUV3pMaNxiV3QtCB1G9UfQE2JUx22gEhISEhISEhISEhISEhI/In50xxIbuXr9C6wa9DmmH3lqy0UJ+rcJmNz5cyy+WAbzyyNo38sTR57XkHHM243UiJncA5/57YfGmI/VE2ZgyNIksWKJaoGYlW7oPMQPr5o5ll7ET8K37nOQUmiFkc/SsdeDD5fWvcD6WZ3gviBGnH1jtFqgsbABXo29s7/A19PD8OxZPMa4t4bvBXYJsLMIKEjagmFuQ3Aox4rksK5o57270bG0rx/abW7JsaTHpcDvMGjEOjy2bWsyF53HxEkuCDibi3Nbu6LtmrP0RmN4ciEccU8rUFeXh/WDv4XXpsvCUXB04RgMmrQDtt12FOpw9UwyDqQUoLzqCta264x9zRxL3aNvo77qBoa3HQafg8/FSh29xQJtbb34u0g4lpxxtsiCa8v7o6tPGIpE3kp4cWwnLqY+R7lFOVTaHiof7kQvt8/gdZnow2cDMX0NVqpnOQ5O7IEJnjvFIeS8UsbuWNr3WAs+I0lt34pm20LX6FiajoRioOxGCAb3dMYBXubjEB5ETUT3vt/hWoUZz8+sR492c3DdvhRHhDrELZyILwetwgNqnOr5YUwc+BVWJ1eKWK1ZcSIZy89g9Cf/ipnbbqOSymbH0PNTHhi8eBFulNbBRPzAWyLfcy4Z2L1nwvWdXuj2wTCEXCmnXiF6mmsFLV/HrcbQQcNxrEAZPHWqh/D3HYap+18RXZSVYi06loxEt/pyxK6agH/r/R0OZHMtKR0fKm+qFdvavi+ww4xXjDV3LLEDr6b4HsKi1+LYY5XgL87n1YklGDNwPM5Rf1toXNRQGfZ+kJCQkJCQkJCQkJCQkJD4sfCjO5Y0lGFmvAda/24AYp7WQGdbFcJX7Zv0edg6pSO+co9CobkK2yb3QK+5u/C8qhov7wbB5YO/wd95HoW6ToNjC4aivSs7AKpQ+OQcxv/25/h0qL+4Kv75ya1o1TEMmVS/7MSp+MptIk4+KYWK6troJDAK50LZ3UNw7/ERPMMv4k1ZBUoqS3Bjhy/afTQEEXfKUWstR8xyN3w4cAHiXlejsvgh1o5rj6ETjqGQrPQzm7/Fl7OikGdzLCXv6okv1+9scCxdXNsHv/fZgjyrGdeCJ+Ff/uETLIp5jIrqUsRu8kP3mavxwMjOgN1w79AXnrEPUFFZhccJQejTfhL2ZbLr7B02DfkSUxYdxmudBRUZRzHNuTd8d91EPtEm63wQRrcdia03q6GtSsGKL1tj9127Y+kdtkz7Au1DklBbZ0DsmrHo5L4Il7PLUV5RjKSgRVixORbpGXFY/k0nxLwCdO/OYdIgJ/hEX0M+1eXFrc1w7dcbUTcKUfTkLNZNm0/0LEMZxT1NjsCUIS7Y88zQeFMb07a+DhmHpqDT3JVIK68Tjpd3NxainWt/7HqobvHWNeFYurYI7edPxbk3JTjk0xod+4Ugl162HzItDsrOOoReX3XEvN1xWDu5Gzr7nwW7jNQiH6PY0lZ8bQW+/V1rrLrEh3gbcCVqBtp/PQk7096gpKICpflPsGnmV+gwYiHSSmuht1hhoh67GDAKPl4heEV9otbWoLhSjepmDhdtbS0ex3uj/W+6YMnhpyg2qvC2sBA5hUUo0dfCXPEYs4lH+i45iPzqalwMX4hO4/xxhSpvtp3bJBxLLw/B+VN3rEl4pzi6ajW4GjgZ//crV6y/kYOamkrkUp45heUoVdMYM/zwmU/CsZQRit5u7bH6colwIpl1L7FlRid0cd+AeyXVKMq6AO+h3eC1NVU4Zmu4nSXUn1oahy3kKSEhISEhISEhISEhISHxp+JHdiyZoa+vQWLAaHTziESmphY6k80ZYTDDWG/EvaPLMXToXCSXA6aK+9g43QndnJ3RbY4PvHyHYuiOUygw1cNQdAd+U4egc09nDJ+yAmFrF2C153pkmeuRfWkf3MYdxXNejVOZhsVDndGz3ygkvDJA53gtvoGv1q9FwZsLWDLaDd17OaOXc0/0m+yP2PRq6GqtUJuojuoCHJ3/HVy6U3xPF4xZexLZNbUwWU1I3D0SQ1YfRz6l41vObsVOxZCdJ1Goraf2WHA96jv0W78PhbVGXNw4EcP7DIbn5BminAFjApH01gCDla/dt+LVpV2Y0qYLxTmjS/u52HWtmAx/Kp/yeRI3F32cOmNo4CVUoA4Fdw5ijFsPOFHaHq6jEJGaK1bcVBbdxI6ho3DyiQb62lpo9UXYs3woRh+8QW0FdLpyxO90h7NzLyqnl2hrfGY5ynIvY9uwcYh7ZRFOoPyHx/Fdz54i/24DJmNLSjY09FynLUbK9qUY2Y1p1QtdnF2w7lQmdBZlJY6dtnxbm6EgHgO7eGDfXeV2sqIH2zDK0wMnMjUw1r2/zUxdV4+ie8Fw37YCF57cwepB/TD1eBYs9pVQDGMtLJY8hHuMxDjveRg/cCiCrhXBRPk1pCEesKoew3esM7yirqGKGmQyavHgzEqMGtpd0Ldnj4GY5BuDDJUBeosJKqpgvf4RAsbNwLyoDLGyKCN+H1b47cJTYz109i10BitMlnzs8hyAjz5pi54D+qFXr17oQbTq4dwHu68rTqKa1ymYMc5V8JTzwBE4fE9ps72ONdZ6qHPiMNV1PsKvFtG4qIep/BGWj++A33/dEX36cb6UJ+fbcwnxYwU0f2Brnh1q4sGKl0cwzdsd4TfLiQeJh3mVWfUzBHuMQVcaL07desN9QxxyeRzV1aL4TQqiZ9KYy7NA/0ccWC4hISEhISEhISEhISEh8cfiJzi8W49KtQ6VBmMLW2/4mRFVWi0qdWQkW2qh1tWgqKISRTU6qIwUz4cuU1q12QqVToNiiitWacVWnpqGevDBzEqeKiMZ41oNSiqrUKF1LMsGdi7V1kGlVsopJJRolFUpaqofl1VjrhXX1JdWcnw1KgxW6Cw2BxWV2XBotUCz3xyvN8MCDc6tGgn3MUvwVG1GhaoSpVyO1eYsoHrw31XVVaIORdU6aCwW201rfEudEeU1KhRXa1DFaS1momO1klalQQ3TykbP9/rDoY7cFq1JS/SwtZVoIsoR9ba/xzfiUV2oPKUuTF+ryJ/pqaG6lNneL6pWQ0VxjTfC2WCwQI9ynPEYhhlb+fYx0PuOZXwflDRVOuIRDaWlst5zplD7ub4VGg1BjxriiybxBBWlqdZTHlqd6EOVifrMakK5jb7cj5V6fqbQ34B6ZCfthJefP1JK+Ka1OpQ+fYgze4/grg7QN2kflU08XKFRN9DRjnKuM6+aslhRrVWLZyU1WkHjlpxCoq3239TmcuZ9tVrwdWO+Knr+Q3Rriib5Mv9QfdR6rZJvpQqVRivxgcLDVTotyqpUqGjCxxISEhISEhISEhISEhIS/3H8BI4ldk6YoW7BGSDiDKYm59qItFSGch6PuYkTgX+LOE7PzgZKI+IMiiNGSWdEjUjzh86QaUxjL6u5E0BFz+zxjnVQGTi9429K57BlSXmvFlZocGpxfwwcMBcZJsBcx3k1K4fea6wHt8kxzlZ+Q1lN69yY1qhs+XN4l2lY41gnrrP93Ya2Kvk11uePqIsN7zmVbKgx10OVfwff+U/FnkdFYruZKO970gvY+pEdjFy+Y70dIdpE6USdW8yP3m/GLyJvx3rb4mrMdVCV3kWY5zQE7cujnqqD0arB3SvnsDU0BXyCUk1Dvgoa+LIZGmmhlG9/3pyfGtI0oW3TdxrxAzR7D0o+zd9xrHNTZ5ytHg5pJSQkJCQkJCQkJCQkJCR+DPwkjqW/PhihMenx8mEqLqXcR6He0QHxlwzFYZGbeQqpr8qEU6nldP+1UJksKCt6iTs3E5Fr5POcjFAbNMgueIU7udXQNzgpJSQkJCQkJCQkJCQkJCQk/j2QjqUfCbwVTUu05LOGxLazFtL8ZcIIbR1gtJj+fNtM/Mtb5fi2O41R6ZsqdgbyLW8W5u8W3pGQkJCQkJCQkJCQkJCQkPhBSMeShISEhISEhISEhISEhISEhMSfBOlYkpCQkJCQkJCQkJCQkJCQkJD4kyAdSxISEhISEhISEhISEhISEhISfxKkY0lCQkJCQkJCQkJCQkJCQkJC4k+CdCxJSEhISEhISEhISEhISEhISPxJ+EHHksFiQZVeOpYkJCQkJCQkJCQkJCQkJCQkJBTwjetqoxH1P+RYYs+T1mxWXtLpJSQkJCQkJCQkJCQkJCQkJCT+ylFjNMJcW6s4j5o5lxocS3avE/9vocRmq4SEhISEhISEhISEhISEhITEXztqHZxJzVctvedYkkEGGWSQQQYZZJBBBhlkkEEGGWSQQYaWQlP/EfD/A6IGaWkdKjTEAAAAAElFTkSuQmC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1794662"/>
            <a:ext cx="449374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D50C-240B-EF49-49D2-239609B9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PIAAC Cycle II </a:t>
            </a:r>
            <a:r>
              <a:rPr lang="en-US" b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/>
              <a:t> Sample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8276-5182-7146-15E7-FF24BA19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4-stage area sample</a:t>
            </a:r>
          </a:p>
          <a:p>
            <a:pPr>
              <a:spcAft>
                <a:spcPts val="0"/>
              </a:spcAft>
            </a:pPr>
            <a:r>
              <a:rPr lang="en-US" dirty="0"/>
              <a:t>Two components</a:t>
            </a:r>
          </a:p>
          <a:p>
            <a:pPr lvl="1">
              <a:spcAft>
                <a:spcPts val="0"/>
              </a:spcAft>
            </a:pPr>
            <a:r>
              <a:rPr lang="en-US" dirty="0"/>
              <a:t>Core sample – nationally representative </a:t>
            </a:r>
          </a:p>
          <a:p>
            <a:pPr lvl="1">
              <a:spcAft>
                <a:spcPts val="0"/>
              </a:spcAft>
            </a:pPr>
            <a:r>
              <a:rPr lang="en-US" dirty="0"/>
              <a:t>State supplemental sample </a:t>
            </a:r>
            <a:r>
              <a:rPr lang="en-US" dirty="0"/>
              <a:t>– </a:t>
            </a:r>
            <a:r>
              <a:rPr lang="en-US" dirty="0"/>
              <a:t>additional PSUs (counties/groups of counties) so that combined sample has at least 2 PSUs per state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See Van de Kerckhove et.al.(2022) JSM presentation</a:t>
            </a:r>
          </a:p>
          <a:p>
            <a:pPr>
              <a:spcAft>
                <a:spcPts val="0"/>
              </a:spcAft>
            </a:pPr>
            <a:r>
              <a:rPr lang="en-US" dirty="0"/>
              <a:t>Data collection for state supplement halted mid-field-period</a:t>
            </a:r>
          </a:p>
          <a:p>
            <a:pPr lvl="1">
              <a:spcAft>
                <a:spcPts val="0"/>
              </a:spcAft>
            </a:pPr>
            <a:r>
              <a:rPr lang="en-US" dirty="0"/>
              <a:t>350 respondents (around 20% of target for supplemental sample)</a:t>
            </a:r>
          </a:p>
          <a:p>
            <a:pPr lvl="1"/>
            <a:r>
              <a:rPr lang="en-US" dirty="0"/>
              <a:t>Not evenly worked; work had not started in some </a:t>
            </a:r>
            <a:r>
              <a:rPr lang="en-US" dirty="0" smtClean="0"/>
              <a:t>PSUs</a:t>
            </a:r>
          </a:p>
          <a:p>
            <a:r>
              <a:rPr lang="en-US" dirty="0" smtClean="0"/>
              <a:t>Core sample – 4,287 respondents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6C4A7-38CA-A63B-8138-7E1A7DBBC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CC15-61D5-3F05-25A4-DF03AD07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4407-1D53-7266-3F0A-8E0B6A50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for combining samples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851309-5074-184B-62A1-7E22FBCE7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BADB6-1B9D-5386-0F70-B73506D50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WESTAT @ JSM 2024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1EBF0-CE5F-BAF3-AB6A-57DBE3BC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D50C-240B-EF49-49D2-239609B9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8276-5182-7146-15E7-FF24BA19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know the real probabilities due to </a:t>
            </a:r>
            <a:r>
              <a:rPr lang="en-US" dirty="0" smtClean="0"/>
              <a:t>stopped </a:t>
            </a:r>
            <a:r>
              <a:rPr lang="en-US" dirty="0"/>
              <a:t>work</a:t>
            </a:r>
          </a:p>
          <a:p>
            <a:r>
              <a:rPr lang="en-US" dirty="0"/>
              <a:t>Need to produce weights (as opposed to estimates)</a:t>
            </a:r>
          </a:p>
          <a:p>
            <a:pPr>
              <a:spcAft>
                <a:spcPts val="1800"/>
              </a:spcAft>
            </a:pPr>
            <a:r>
              <a:rPr lang="en-US" dirty="0"/>
              <a:t>Do not have the outcome (proficiency scores) available at the time weighting</a:t>
            </a:r>
          </a:p>
          <a:p>
            <a:pPr marL="5715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Model-based prediction (e.g., mass imputation) and doubly robust estimation are not applicable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6C4A7-38CA-A63B-8138-7E1A7DBBC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CC15-61D5-3F05-25A4-DF03AD07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yout Theme #2">
  <a:themeElements>
    <a:clrScheme name="Custom 7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0263C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at-Beta-Template2023--v04" id="{A4F7CB71-CF11-BA49-A5DF-EA4CD1A7F21F}" vid="{D78883E3-9384-DD49-BCAD-DC9A3E347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EBF55C-4C90-42AC-8F91-135487D0D83F}"/>
</file>

<file path=customXml/itemProps2.xml><?xml version="1.0" encoding="utf-8"?>
<ds:datastoreItem xmlns:ds="http://schemas.openxmlformats.org/officeDocument/2006/customXml" ds:itemID="{CA2B0117-19EA-46AD-96B1-5EB4E7C827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3236</TotalTime>
  <Words>1515</Words>
  <Application>Microsoft Office PowerPoint</Application>
  <PresentationFormat>On-screen Show (16:9)</PresentationFormat>
  <Paragraphs>301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.PingFang SC Regular</vt:lpstr>
      <vt:lpstr>Arial</vt:lpstr>
      <vt:lpstr>Calibri</vt:lpstr>
      <vt:lpstr>Calibri Light</vt:lpstr>
      <vt:lpstr>Cambria Math</vt:lpstr>
      <vt:lpstr>Tahoma</vt:lpstr>
      <vt:lpstr>Times New Roman</vt:lpstr>
      <vt:lpstr>Verdana</vt:lpstr>
      <vt:lpstr>Wingdings</vt:lpstr>
      <vt:lpstr>Layout Theme #2</vt:lpstr>
      <vt:lpstr>Utilizing Data from an Incomplete Sample to Supplement the Probability Sample for U.S. PIAAC Cycle II</vt:lpstr>
      <vt:lpstr>Agenda</vt:lpstr>
      <vt:lpstr>Background</vt:lpstr>
      <vt:lpstr>Statistical problem as motivation</vt:lpstr>
      <vt:lpstr>U.S. PIAAC Cycle II | Overview</vt:lpstr>
      <vt:lpstr>U.S. PIAAC Cycle II | Reporting</vt:lpstr>
      <vt:lpstr>U.S. PIAAC Cycle II | Sample Design</vt:lpstr>
      <vt:lpstr>Method for combining samples</vt:lpstr>
      <vt:lpstr>Restrictions</vt:lpstr>
      <vt:lpstr>Process</vt:lpstr>
      <vt:lpstr>Initial Weights for Supplemental Sample</vt:lpstr>
      <vt:lpstr>Pre-compositing calibration</vt:lpstr>
      <vt:lpstr>Compositing (1)</vt:lpstr>
      <vt:lpstr>Compositing (2)</vt:lpstr>
      <vt:lpstr>Compositing (3)</vt:lpstr>
      <vt:lpstr>Variance Estimation</vt:lpstr>
      <vt:lpstr>Evaluation/outcomes</vt:lpstr>
      <vt:lpstr>National estimates | Evaluation (1)</vt:lpstr>
      <vt:lpstr>National estimates | Evaluation (2)</vt:lpstr>
      <vt:lpstr>National estimates | Evaluation (3)</vt:lpstr>
      <vt:lpstr>National estimates | Evaluation (4)</vt:lpstr>
      <vt:lpstr>National estimates | Evaluation (5)</vt:lpstr>
      <vt:lpstr>Models</vt:lpstr>
      <vt:lpstr>Summary and conclusion</vt:lpstr>
      <vt:lpstr>Summary and conclusion</vt:lpstr>
      <vt:lpstr>Thank you</vt:lpstr>
    </vt:vector>
  </TitlesOfParts>
  <Manager/>
  <Company>Westat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Westat Graphics</dc:creator>
  <cp:keywords>Westat Presentation</cp:keywords>
  <dc:description/>
  <cp:lastModifiedBy>Wendy VanDeKerckhove</cp:lastModifiedBy>
  <cp:revision>148</cp:revision>
  <cp:lastPrinted>2022-06-28T14:19:49Z</cp:lastPrinted>
  <dcterms:created xsi:type="dcterms:W3CDTF">2023-08-10T18:10:11Z</dcterms:created>
  <dcterms:modified xsi:type="dcterms:W3CDTF">2024-07-30T20:54:19Z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